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28E79-8D3A-408C-A886-86D5533E3D9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B4DAE-F2E1-4D1F-B33E-BDE3D662E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203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01552-9C24-415F-80DE-43886BEBCFE7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26C22-E31E-4221-8647-17DBFB5556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336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26C22-E31E-4221-8647-17DBFB55565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754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C0F1-2E52-458D-AA3D-E06D0CC32EB6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D9F7-E923-4D8B-85A3-0154BA42189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C0F1-2E52-458D-AA3D-E06D0CC32EB6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D9F7-E923-4D8B-85A3-0154BA4218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C0F1-2E52-458D-AA3D-E06D0CC32EB6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D9F7-E923-4D8B-85A3-0154BA4218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C0F1-2E52-458D-AA3D-E06D0CC32EB6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D9F7-E923-4D8B-85A3-0154BA4218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C0F1-2E52-458D-AA3D-E06D0CC32EB6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D9F7-E923-4D8B-85A3-0154BA42189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C0F1-2E52-458D-AA3D-E06D0CC32EB6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D9F7-E923-4D8B-85A3-0154BA4218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C0F1-2E52-458D-AA3D-E06D0CC32EB6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D9F7-E923-4D8B-85A3-0154BA42189E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C0F1-2E52-458D-AA3D-E06D0CC32EB6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D9F7-E923-4D8B-85A3-0154BA4218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C0F1-2E52-458D-AA3D-E06D0CC32EB6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D9F7-E923-4D8B-85A3-0154BA4218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C0F1-2E52-458D-AA3D-E06D0CC32EB6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D9F7-E923-4D8B-85A3-0154BA42189E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C0F1-2E52-458D-AA3D-E06D0CC32EB6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D9F7-E923-4D8B-85A3-0154BA4218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5204C0F1-2E52-458D-AA3D-E06D0CC32EB6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C198D9F7-E923-4D8B-85A3-0154BA42189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980728"/>
            <a:ext cx="6912768" cy="504056"/>
          </a:xfrm>
        </p:spPr>
        <p:txBody>
          <a:bodyPr/>
          <a:lstStyle/>
          <a:p>
            <a:r>
              <a:rPr lang="ru-RU" sz="3000" b="1" dirty="0" smtClean="0">
                <a:solidFill>
                  <a:srgbClr val="C00000"/>
                </a:solidFill>
              </a:rPr>
              <a:t>ООО «Рациональное недропользование»</a:t>
            </a:r>
            <a:endParaRPr lang="ru-RU" sz="30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90748" y="3212976"/>
            <a:ext cx="7525668" cy="280831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nivers Condensed" pitchFamily="34" charset="0"/>
                <a:cs typeface="Arial" pitchFamily="34" charset="0"/>
              </a:rPr>
              <a:t>МАРКШЕЙДЕРСКО-ГЕОДЕЗИЧЕСКИЕ РАБОТЫ  В  СОСТАВЕ  ПРОЕКТНОЙ ДОКУМЕНТАЦИИ НА  РАЗРАБОТКУ  МЕСТОРОЖДЕНИЙ УГЛЕВОДОРОДНОГО  СЫРЬЯ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nivers Condensed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96" y="341109"/>
            <a:ext cx="936104" cy="109842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432251" y="1954932"/>
            <a:ext cx="27499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107078, г. Москва, а/я 190</a:t>
            </a:r>
          </a:p>
          <a:p>
            <a:pPr algn="just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тел./факс: (499) 265-64-49</a:t>
            </a:r>
          </a:p>
          <a:p>
            <a:pPr algn="just"/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E-mail: Rnedra@inbox.ru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0" y="1534637"/>
            <a:ext cx="9144000" cy="131172"/>
            <a:chOff x="0" y="1448912"/>
            <a:chExt cx="9144000" cy="131172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1448912"/>
              <a:ext cx="9144000" cy="0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0" y="1514931"/>
              <a:ext cx="9144000" cy="0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0" y="1580084"/>
              <a:ext cx="9144000" cy="0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7740352" y="630932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2013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1908765"/>
            <a:ext cx="45304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  <a:latin typeface="Univers Condensed" pitchFamily="34" charset="0"/>
              </a:rPr>
              <a:t>Производство маркшейдерских работ</a:t>
            </a:r>
          </a:p>
          <a:p>
            <a:r>
              <a:rPr lang="ru-RU" i="1" dirty="0" smtClean="0">
                <a:solidFill>
                  <a:srgbClr val="C00000"/>
                </a:solidFill>
                <a:latin typeface="Univers Condensed" pitchFamily="34" charset="0"/>
              </a:rPr>
              <a:t>Проведение экспертизы промышленной безопасности</a:t>
            </a:r>
          </a:p>
          <a:p>
            <a:r>
              <a:rPr lang="ru-RU" i="1" dirty="0" smtClean="0">
                <a:solidFill>
                  <a:srgbClr val="C00000"/>
                </a:solidFill>
                <a:latin typeface="Univers Condensed" pitchFamily="34" charset="0"/>
              </a:rPr>
              <a:t>Аудиторская деятельность</a:t>
            </a:r>
            <a:endParaRPr lang="ru-RU" i="1" dirty="0">
              <a:solidFill>
                <a:srgbClr val="C00000"/>
              </a:solidFill>
              <a:latin typeface="Univers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39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79504"/>
          </a:xfrm>
        </p:spPr>
        <p:txBody>
          <a:bodyPr anchor="t"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Требованиях к структуре и оформлению проектной документации на разработку месторождений углеводородного сырья, утвержденных приказом Минприроды России от 8 июля 2010 № 254, предусмотрено наличие раздела «Маркшейдерско-геодезические работы» в проектной документации на разработку месторождений углеводородного сырья.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ООО «Рациональное недропользование» имеет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опыт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проведения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горных и маркшейдерских аудитов, проектирования производства маркшейдерских работ, оформления горной графической документации, а </a:t>
            </a:r>
            <a:r>
              <a:rPr lang="ru-RU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также составление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разделов «Маркшейдерско-геодезические работы» в составе проектной документации на разработку месторождений углеводородного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сырья. 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00392" y="6309320"/>
            <a:ext cx="762000" cy="365125"/>
          </a:xfrm>
        </p:spPr>
        <p:txBody>
          <a:bodyPr/>
          <a:lstStyle/>
          <a:p>
            <a:fld id="{C198D9F7-E923-4D8B-85A3-0154BA42189E}" type="slidenum">
              <a:rPr lang="ru-RU" smtClean="0">
                <a:solidFill>
                  <a:schemeClr val="accent1">
                    <a:lumMod val="75000"/>
                  </a:schemeClr>
                </a:solidFill>
              </a:rPr>
              <a:t>2</a:t>
            </a:fld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7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76672"/>
            <a:ext cx="7543800" cy="936104"/>
          </a:xfrm>
        </p:spPr>
        <p:txBody>
          <a:bodyPr anchor="t">
            <a:noAutofit/>
          </a:bodyPr>
          <a:lstStyle/>
          <a:p>
            <a:pPr>
              <a:spcBef>
                <a:spcPts val="600"/>
              </a:spcBef>
            </a:pPr>
            <a:r>
              <a:rPr lang="ru-RU" sz="24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Содержание раздела</a:t>
            </a:r>
            <a:br>
              <a:rPr lang="ru-RU" sz="24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«Маркшейдерско-геодезические работы»</a:t>
            </a:r>
            <a:endParaRPr lang="ru-RU" sz="24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762000" y="1556792"/>
            <a:ext cx="7543800" cy="460628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Clr>
                <a:schemeClr val="accent1">
                  <a:lumMod val="75000"/>
                </a:schemeClr>
              </a:buClr>
            </a:pPr>
            <a:r>
              <a:rPr lang="ru-RU" altLang="en-GB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Общие </a:t>
            </a:r>
            <a:r>
              <a:rPr lang="ru-RU" altLang="en-GB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сведения о разрешительной документации</a:t>
            </a:r>
          </a:p>
          <a:p>
            <a:pPr>
              <a:spcBef>
                <a:spcPts val="600"/>
              </a:spcBef>
              <a:buClr>
                <a:schemeClr val="accent1">
                  <a:lumMod val="75000"/>
                </a:schemeClr>
              </a:buClr>
            </a:pPr>
            <a:r>
              <a:rPr lang="ru-RU" altLang="en-GB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Оформление уточненных границ горных отводов</a:t>
            </a:r>
            <a:endParaRPr lang="en-US" altLang="en-GB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Clr>
                <a:schemeClr val="accent1">
                  <a:lumMod val="75000"/>
                </a:schemeClr>
              </a:buClr>
            </a:pPr>
            <a:r>
              <a:rPr lang="ru-RU" altLang="en-GB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Маркшейдерская горная графическая документация</a:t>
            </a:r>
            <a:endParaRPr lang="en-US" altLang="en-GB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Clr>
                <a:schemeClr val="accent1">
                  <a:lumMod val="75000"/>
                </a:schemeClr>
              </a:buClr>
            </a:pPr>
            <a:r>
              <a:rPr lang="ru-RU" altLang="en-GB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Маркшейдерско-геодезические работы на земной поверхности</a:t>
            </a:r>
          </a:p>
          <a:p>
            <a:pPr>
              <a:spcBef>
                <a:spcPts val="600"/>
              </a:spcBef>
              <a:buClr>
                <a:schemeClr val="accent1">
                  <a:lumMod val="75000"/>
                </a:schemeClr>
              </a:buClr>
            </a:pPr>
            <a:r>
              <a:rPr lang="ru-RU" altLang="en-GB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Маркшейдерско-геодезические работы при обеспечении буровых и </a:t>
            </a:r>
            <a:r>
              <a:rPr lang="ru-RU" altLang="en-GB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добывных</a:t>
            </a:r>
            <a:r>
              <a:rPr lang="ru-RU" altLang="en-GB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работ</a:t>
            </a:r>
          </a:p>
          <a:p>
            <a:pPr>
              <a:spcBef>
                <a:spcPts val="600"/>
              </a:spcBef>
              <a:buClr>
                <a:schemeClr val="accent1">
                  <a:lumMod val="75000"/>
                </a:schemeClr>
              </a:buClr>
            </a:pPr>
            <a:r>
              <a:rPr lang="ru-RU" altLang="en-GB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Система наблюдений за геомеханическими, геодинамическими и другими процессами</a:t>
            </a:r>
          </a:p>
          <a:p>
            <a:pPr>
              <a:spcBef>
                <a:spcPts val="600"/>
              </a:spcBef>
              <a:buClr>
                <a:schemeClr val="accent1">
                  <a:lumMod val="75000"/>
                </a:schemeClr>
              </a:buClr>
            </a:pPr>
            <a:r>
              <a:rPr lang="ru-RU" altLang="en-GB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Мероприятия по маркшейдерскому обеспечению реализации технологической схемы</a:t>
            </a:r>
          </a:p>
          <a:p>
            <a:pPr>
              <a:spcBef>
                <a:spcPts val="600"/>
              </a:spcBef>
              <a:buClr>
                <a:schemeClr val="accent1">
                  <a:lumMod val="75000"/>
                </a:schemeClr>
              </a:buClr>
            </a:pPr>
            <a:r>
              <a:rPr lang="ru-RU" altLang="en-GB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Геометризация участка недр</a:t>
            </a:r>
            <a:endParaRPr lang="en-US" altLang="en-GB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00392" y="6309320"/>
            <a:ext cx="762000" cy="365125"/>
          </a:xfrm>
        </p:spPr>
        <p:txBody>
          <a:bodyPr/>
          <a:lstStyle/>
          <a:p>
            <a:fld id="{C198D9F7-E923-4D8B-85A3-0154BA42189E}" type="slidenum">
              <a:rPr lang="ru-RU" smtClean="0">
                <a:solidFill>
                  <a:schemeClr val="accent1">
                    <a:lumMod val="75000"/>
                  </a:schemeClr>
                </a:solidFill>
              </a:rPr>
              <a:t>3</a:t>
            </a:fld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58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76672"/>
            <a:ext cx="7543800" cy="936104"/>
          </a:xfrm>
        </p:spPr>
        <p:txBody>
          <a:bodyPr anchor="t"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Анализ данных</a:t>
            </a:r>
            <a:br>
              <a:rPr lang="ru-RU" sz="24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 маркшейдерский аудит</a:t>
            </a:r>
            <a:endParaRPr lang="ru-RU" sz="24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762000" y="1556792"/>
            <a:ext cx="7543800" cy="460628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ru-RU" altLang="en-GB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результатам маркшейдерского аудита выявлялись следующие типовые недостатки:</a:t>
            </a:r>
          </a:p>
          <a:p>
            <a:pPr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altLang="en-GB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фактическое положение скважин отличается от положения, зафиксированного в геологической документации</a:t>
            </a:r>
          </a:p>
          <a:p>
            <a:pPr marL="320040" lvl="1" indent="0">
              <a:spcBef>
                <a:spcPts val="600"/>
              </a:spcBef>
              <a:buClr>
                <a:schemeClr val="accent1">
                  <a:lumMod val="50000"/>
                </a:schemeClr>
              </a:buClr>
              <a:buNone/>
            </a:pPr>
            <a:r>
              <a:rPr lang="ru-RU" altLang="en-GB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Расхождения достигают десятков и сотен метров, </a:t>
            </a:r>
            <a:br>
              <a:rPr lang="ru-RU" altLang="en-GB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altLang="en-GB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 доля таких скважин в общем фонде может доходить до 30%</a:t>
            </a:r>
          </a:p>
          <a:p>
            <a:pPr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altLang="en-GB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фактические структурные карты нефтяных и газовых залежей отличаются от составленных при подсчетах запасов</a:t>
            </a:r>
          </a:p>
          <a:p>
            <a:pPr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altLang="en-GB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интегральный контур продуктивных пластов частично находится за пределами горного отвода</a:t>
            </a:r>
          </a:p>
          <a:p>
            <a:pPr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altLang="en-GB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запасы залежей не включены в уточненные границы горного отвода</a:t>
            </a:r>
            <a:endParaRPr lang="en-US" altLang="en-GB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00392" y="6309320"/>
            <a:ext cx="762000" cy="365125"/>
          </a:xfrm>
        </p:spPr>
        <p:txBody>
          <a:bodyPr/>
          <a:lstStyle/>
          <a:p>
            <a:fld id="{C198D9F7-E923-4D8B-85A3-0154BA42189E}" type="slidenum">
              <a:rPr lang="ru-RU" smtClean="0">
                <a:solidFill>
                  <a:schemeClr val="accent1">
                    <a:lumMod val="75000"/>
                  </a:schemeClr>
                </a:solidFill>
              </a:rPr>
              <a:t>4</a:t>
            </a:fld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39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76672"/>
            <a:ext cx="7543800" cy="936104"/>
          </a:xfrm>
        </p:spPr>
        <p:txBody>
          <a:bodyPr anchor="t"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Комплект горной графической документации</a:t>
            </a:r>
            <a:endParaRPr lang="ru-RU" sz="24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762000" y="1124744"/>
            <a:ext cx="7543800" cy="503832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ru-RU" altLang="en-GB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Комплект горной графической документации </a:t>
            </a:r>
            <a:r>
              <a:rPr lang="ru-RU" altLang="en-GB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выполняется </a:t>
            </a:r>
            <a:r>
              <a:rPr lang="ru-RU" altLang="en-GB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электронном виде в программном продукте </a:t>
            </a:r>
            <a:r>
              <a:rPr lang="en-US" altLang="en-GB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MapInfo Professional</a:t>
            </a:r>
            <a:r>
              <a:rPr lang="ru-RU" altLang="en-GB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и включает:</a:t>
            </a:r>
            <a:endParaRPr lang="en-GB" altLang="en-GB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ru-RU" altLang="en-GB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структурные </a:t>
            </a:r>
            <a:r>
              <a:rPr lang="ru-RU" altLang="en-GB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карты по кровле и подошве продуктивных пластов </a:t>
            </a:r>
            <a:r>
              <a:rPr lang="ru-RU" altLang="en-GB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месторождений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ru-RU" altLang="en-GB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интегральные </a:t>
            </a:r>
            <a:r>
              <a:rPr lang="ru-RU" altLang="en-GB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схемы контуров газоносных и нефтеносных залежей </a:t>
            </a:r>
            <a:r>
              <a:rPr lang="ru-RU" altLang="en-GB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месторождений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ru-RU" altLang="en-GB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геологические </a:t>
            </a:r>
            <a:r>
              <a:rPr lang="ru-RU" altLang="en-GB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разрезы в крест простирания по продуктивным пластам </a:t>
            </a:r>
            <a:r>
              <a:rPr lang="ru-RU" altLang="en-GB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месторождений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ru-RU" altLang="en-GB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схемы </a:t>
            </a:r>
            <a:r>
              <a:rPr lang="ru-RU" altLang="en-GB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размещения проектных нагнетательных и </a:t>
            </a:r>
            <a:r>
              <a:rPr lang="ru-RU" altLang="en-GB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добывных</a:t>
            </a:r>
            <a:r>
              <a:rPr lang="ru-RU" altLang="en-GB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en-GB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скважин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ru-RU" altLang="en-GB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маркшейдерский </a:t>
            </a:r>
            <a:r>
              <a:rPr lang="ru-RU" altLang="en-GB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план размещения объектов </a:t>
            </a:r>
            <a:r>
              <a:rPr lang="ru-RU" altLang="en-GB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обустройства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ru-RU" altLang="en-GB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ru-RU" altLang="en-GB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Вся графическая документация выполняется в едином масштабе 1:25</a:t>
            </a:r>
            <a:r>
              <a:rPr lang="ru-RU" altLang="en-GB" sz="1800" i="1" spc="-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en-GB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000 или 1:50</a:t>
            </a:r>
            <a:r>
              <a:rPr lang="ru-RU" altLang="en-GB" sz="1800" i="1" spc="-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en-GB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000, в зависимости от площади месторождения</a:t>
            </a:r>
            <a:endParaRPr lang="ru-RU" altLang="en-GB" sz="18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00392" y="6309320"/>
            <a:ext cx="762000" cy="365125"/>
          </a:xfrm>
        </p:spPr>
        <p:txBody>
          <a:bodyPr/>
          <a:lstStyle/>
          <a:p>
            <a:fld id="{C198D9F7-E923-4D8B-85A3-0154BA42189E}" type="slidenum">
              <a:rPr lang="ru-RU" smtClean="0">
                <a:solidFill>
                  <a:schemeClr val="accent1">
                    <a:lumMod val="75000"/>
                  </a:schemeClr>
                </a:solidFill>
              </a:rPr>
              <a:t>5</a:t>
            </a:fld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42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76672"/>
            <a:ext cx="7543800" cy="936104"/>
          </a:xfrm>
        </p:spPr>
        <p:txBody>
          <a:bodyPr anchor="t"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Экспертиза промышленной безопасности</a:t>
            </a:r>
            <a:endParaRPr lang="ru-RU" sz="24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762000" y="1124744"/>
            <a:ext cx="7543800" cy="503832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FontTx/>
              <a:buNone/>
            </a:pPr>
            <a:r>
              <a:rPr lang="ru-RU" altLang="en-GB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Экспертными организациями проводились экспертизы промышленной безопасности разделов «Маркшейдерско-геодезические работы» в составе проектной документации.</a:t>
            </a:r>
          </a:p>
          <a:p>
            <a:pPr marL="0" indent="0">
              <a:spcBef>
                <a:spcPts val="1200"/>
              </a:spcBef>
              <a:buFontTx/>
              <a:buNone/>
            </a:pPr>
            <a:r>
              <a:rPr lang="ru-RU" altLang="en-GB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Были получены положительные заключения экспертизы промышленной безопасности, утвержденные </a:t>
            </a:r>
            <a:r>
              <a:rPr lang="ru-RU" altLang="en-GB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Ростехнадзором</a:t>
            </a:r>
            <a:r>
              <a:rPr lang="ru-RU" altLang="en-GB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spcBef>
                <a:spcPts val="1200"/>
              </a:spcBef>
              <a:buFontTx/>
              <a:buNone/>
            </a:pPr>
            <a:r>
              <a:rPr lang="ru-RU" altLang="en-GB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Таким образом, при защите проектной документации в ЦКР </a:t>
            </a:r>
            <a:r>
              <a:rPr lang="ru-RU" altLang="en-GB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Роснедра</a:t>
            </a:r>
            <a:r>
              <a:rPr lang="ru-RU" altLang="en-GB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можно ссылаться на проведенную апробацию раздела «Маркшейдерско-геодезические работы» в </a:t>
            </a:r>
            <a:r>
              <a:rPr lang="ru-RU" altLang="en-GB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Ростехнадзоре</a:t>
            </a:r>
            <a:r>
              <a:rPr lang="ru-RU" altLang="en-GB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altLang="en-GB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00392" y="6309320"/>
            <a:ext cx="762000" cy="365125"/>
          </a:xfrm>
        </p:spPr>
        <p:txBody>
          <a:bodyPr/>
          <a:lstStyle/>
          <a:p>
            <a:fld id="{C198D9F7-E923-4D8B-85A3-0154BA42189E}" type="slidenum">
              <a:rPr lang="ru-RU" smtClean="0">
                <a:solidFill>
                  <a:schemeClr val="accent1">
                    <a:lumMod val="75000"/>
                  </a:schemeClr>
                </a:solidFill>
              </a:rPr>
              <a:t>6</a:t>
            </a:fld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20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296</TotalTime>
  <Words>280</Words>
  <Application>Microsoft Office PowerPoint</Application>
  <PresentationFormat>Экран (4:3)</PresentationFormat>
  <Paragraphs>46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NewsPrint</vt:lpstr>
      <vt:lpstr>ООО «Рациональное недропользование»</vt:lpstr>
      <vt:lpstr>Презентация PowerPoint</vt:lpstr>
      <vt:lpstr>Содержание раздела «Маркшейдерско-геодезические работы»</vt:lpstr>
      <vt:lpstr>Анализ данных и маркшейдерский аудит</vt:lpstr>
      <vt:lpstr>Комплект горной графической документации</vt:lpstr>
      <vt:lpstr>Экспертиза промышленной безопасности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Николай Молодых</dc:creator>
  <cp:lastModifiedBy>Николай Молодых</cp:lastModifiedBy>
  <cp:revision>23</cp:revision>
  <cp:lastPrinted>2013-02-06T05:45:48Z</cp:lastPrinted>
  <dcterms:created xsi:type="dcterms:W3CDTF">2013-02-01T07:54:59Z</dcterms:created>
  <dcterms:modified xsi:type="dcterms:W3CDTF">2013-02-06T05:57:55Z</dcterms:modified>
</cp:coreProperties>
</file>