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drawings/drawing10.xml" ContentType="application/vnd.openxmlformats-officedocument.drawingml.chartshapes+xml"/>
  <Override PartName="/ppt/charts/chart18.xml" ContentType="application/vnd.openxmlformats-officedocument.drawingml.chart+xml"/>
  <Override PartName="/ppt/drawings/drawing11.xml" ContentType="application/vnd.openxmlformats-officedocument.drawingml.chartshapes+xml"/>
  <Override PartName="/ppt/charts/chart19.xml" ContentType="application/vnd.openxmlformats-officedocument.drawingml.chart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94" r:id="rId3"/>
    <p:sldId id="302" r:id="rId4"/>
    <p:sldId id="278" r:id="rId5"/>
    <p:sldId id="279" r:id="rId6"/>
    <p:sldId id="299" r:id="rId7"/>
    <p:sldId id="303" r:id="rId8"/>
    <p:sldId id="281" r:id="rId9"/>
    <p:sldId id="304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CCFF"/>
    <a:srgbClr val="FA6F30"/>
    <a:srgbClr val="FFCC66"/>
    <a:srgbClr val="BB0F5D"/>
    <a:srgbClr val="6600FF"/>
    <a:srgbClr val="FF9966"/>
    <a:srgbClr val="99FFCC"/>
    <a:srgbClr val="9999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8582" autoAdjust="0"/>
  </p:normalViewPr>
  <p:slideViewPr>
    <p:cSldViewPr>
      <p:cViewPr varScale="1">
        <p:scale>
          <a:sx n="107" d="100"/>
          <a:sy n="107" d="100"/>
        </p:scale>
        <p:origin x="-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778644230111519E-2"/>
          <c:y val="5.2793668417933842E-2"/>
          <c:w val="0.69913827583090005"/>
          <c:h val="0.834003612001457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взрывные работы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892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860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055873368358676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47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1728395061728478E-3"/>
                  <c:y val="5.0826951031307591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/>
                      <a:t>7</a:t>
                    </a:r>
                    <a:r>
                      <a:rPr lang="ru-RU" sz="1100" b="1" dirty="0" smtClean="0"/>
                      <a:t>2</a:t>
                    </a:r>
                    <a:endParaRPr lang="en-US" sz="11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44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эксплуатирующие организации</c:v>
                </c:pt>
                <c:pt idx="1">
                  <c:v>общее количество ОПО</c:v>
                </c:pt>
                <c:pt idx="2">
                  <c:v>ОПО в режиме постоянного надзора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883</c:v>
                </c:pt>
                <c:pt idx="1">
                  <c:v>860</c:v>
                </c:pt>
                <c:pt idx="2">
                  <c:v>188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металлургия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912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1574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21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191088781929878E-2"/>
                  <c:y val="5.1810542230465977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29</a:t>
                    </a:r>
                    <a:endParaRPr lang="en-US" sz="11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44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эксплуатирующие организации</c:v>
                </c:pt>
                <c:pt idx="1">
                  <c:v>общее количество ОПО</c:v>
                </c:pt>
                <c:pt idx="2">
                  <c:v>ОПО в режиме постоянного надзора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882</c:v>
                </c:pt>
                <c:pt idx="1">
                  <c:v>1467</c:v>
                </c:pt>
                <c:pt idx="2">
                  <c:v>116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горные работы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337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2402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82375858007708E-4"/>
                  <c:y val="-2.6396834208966902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62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0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44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эксплуатирующие организации</c:v>
                </c:pt>
                <c:pt idx="1">
                  <c:v>общее количество ОПО</c:v>
                </c:pt>
                <c:pt idx="2">
                  <c:v>ОПО в режиме постоянного надзора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1139</c:v>
                </c:pt>
                <c:pt idx="1">
                  <c:v>2378</c:v>
                </c:pt>
                <c:pt idx="2">
                  <c:v>264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маркшейдерский контроль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Лист1!$A$2:$A$4</c:f>
              <c:strCache>
                <c:ptCount val="3"/>
                <c:pt idx="0">
                  <c:v>эксплуатирующие организации</c:v>
                </c:pt>
                <c:pt idx="1">
                  <c:v>общее количество ОПО</c:v>
                </c:pt>
                <c:pt idx="2">
                  <c:v>ОПО в режиме постоянного надзора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1038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gapDepth val="168"/>
        <c:shape val="box"/>
        <c:axId val="90827776"/>
        <c:axId val="97584832"/>
        <c:axId val="0"/>
      </c:bar3DChart>
      <c:catAx>
        <c:axId val="9082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97584832"/>
        <c:crosses val="autoZero"/>
        <c:auto val="1"/>
        <c:lblAlgn val="ctr"/>
        <c:lblOffset val="100"/>
        <c:noMultiLvlLbl val="0"/>
      </c:catAx>
      <c:valAx>
        <c:axId val="97584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crossAx val="90827776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  <c:showDLblsOverMax val="0"/>
  </c:chart>
  <c:txPr>
    <a:bodyPr/>
    <a:lstStyle/>
    <a:p>
      <a:pPr>
        <a:defRPr sz="1344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394045849743956E-2"/>
          <c:y val="8.9421210975412543E-2"/>
          <c:w val="0.88252429710752922"/>
          <c:h val="0.7530292515323353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взрывные работы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7875298025413732E-3"/>
                  <c:y val="-3.802290274899558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17712981640368E-2"/>
                  <c:y val="-1.7611267564488943E-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5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68567164284843E-2"/>
                  <c:y val="-2.4375227075280958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815472832665345E-3"/>
                  <c:y val="-8.05190674552052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5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5020709327033022E-3"/>
                  <c:y val="-5.591577446517663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8</a:t>
                    </a:r>
                    <a:endParaRPr lang="en-US" sz="14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545489884754244E-2"/>
                  <c:y val="-6.93359125621699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2017</c:v>
                </c:pt>
                <c:pt idx="3">
                  <c:v>2018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металлургические производства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2017</c:v>
                </c:pt>
                <c:pt idx="3">
                  <c:v>2018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8</c:v>
                </c:pt>
                <c:pt idx="5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горные работы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5.2959948666741535E-3"/>
                  <c:y val="3.4539217915308487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4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1.5537707193832361E-2"/>
                  <c:y val="5.326633537524256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6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9585768407584535E-2"/>
                  <c:y val="-8.9467000271037465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35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2017</c:v>
                </c:pt>
                <c:pt idx="3">
                  <c:v>2018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6</c:v>
                </c:pt>
                <c:pt idx="4">
                  <c:v>56</c:v>
                </c:pt>
                <c:pt idx="5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gapDepth val="114"/>
        <c:shape val="cylinder"/>
        <c:axId val="43824640"/>
        <c:axId val="43690816"/>
        <c:axId val="0"/>
      </c:bar3DChart>
      <c:catAx>
        <c:axId val="4382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43690816"/>
        <c:crosses val="autoZero"/>
        <c:auto val="1"/>
        <c:lblAlgn val="ctr"/>
        <c:lblOffset val="100"/>
        <c:noMultiLvlLbl val="0"/>
      </c:catAx>
      <c:valAx>
        <c:axId val="43690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crossAx val="438246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7857872649625739E-2"/>
          <c:y val="0.25721256253981256"/>
          <c:w val="0.6005556812356535"/>
          <c:h val="0.1940626077039081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228957681659655E-2"/>
          <c:y val="1.2933470659440605E-2"/>
          <c:w val="0.9145833333333333"/>
          <c:h val="0.776297490157482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смертельных случаев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20079099084080007"/>
                  <c:y val="3.6227691367380861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b="1" dirty="0" smtClean="0"/>
                      <a:t>33%</a:t>
                    </a:r>
                    <a:endParaRPr lang="en-US" b="1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161500429099956"/>
                  <c:y val="-0.15942538766745265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b="1" dirty="0" smtClean="0"/>
                      <a:t>22%</a:t>
                    </a:r>
                    <a:endParaRPr lang="en-US" b="1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040984942969289"/>
                  <c:y val="-0.1224753288546005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b="1" baseline="0" dirty="0" smtClean="0"/>
                      <a:t>24 </a:t>
                    </a:r>
                    <a:r>
                      <a:rPr lang="ru-RU" sz="1800" b="1" dirty="0" smtClean="0"/>
                      <a:t>%</a:t>
                    </a:r>
                    <a:endParaRPr lang="en-US" b="1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98055236198945"/>
                  <c:y val="4.8790977995686748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b="1" dirty="0" smtClean="0"/>
                      <a:t>19%</a:t>
                    </a:r>
                    <a:endParaRPr lang="en-US" b="1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441748567875733E-2"/>
                  <c:y val="6.6985531115434177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b="1" dirty="0" smtClean="0"/>
                      <a:t>2%</a:t>
                    </a:r>
                    <a:endParaRPr lang="en-US" b="1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Низкий уровень производственного контроля</c:v>
                </c:pt>
                <c:pt idx="1">
                  <c:v>Неудовлетворительная организация производства работ</c:v>
                </c:pt>
                <c:pt idx="2">
                  <c:v>Нарушения технологии производства работ</c:v>
                </c:pt>
                <c:pt idx="3">
                  <c:v>Нарушения трудового распорядка и дисциплины труда</c:v>
                </c:pt>
                <c:pt idx="4">
                  <c:v>Незнание норм и требований правил безопасности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</c:v>
                </c:pt>
                <c:pt idx="1">
                  <c:v>22</c:v>
                </c:pt>
                <c:pt idx="2">
                  <c:v>24</c:v>
                </c:pt>
                <c:pt idx="3">
                  <c:v>19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b"/>
      <c:layout>
        <c:manualLayout>
          <c:xMode val="edge"/>
          <c:yMode val="edge"/>
          <c:x val="5.3187947874710172E-3"/>
          <c:y val="0.59250559157935301"/>
          <c:w val="0.98090677021536543"/>
          <c:h val="0.40199625279578965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83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Взрывные работы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IV</c:v>
                </c:pt>
                <c:pt idx="1">
                  <c:v>III</c:v>
                </c:pt>
                <c:pt idx="2">
                  <c:v>II</c:v>
                </c:pt>
                <c:pt idx="3">
                  <c:v>I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Металлургия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IV</c:v>
                </c:pt>
                <c:pt idx="1">
                  <c:v>III</c:v>
                </c:pt>
                <c:pt idx="2">
                  <c:v>II</c:v>
                </c:pt>
                <c:pt idx="3">
                  <c:v>I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Горные работы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IV</c:v>
                </c:pt>
                <c:pt idx="1">
                  <c:v>III</c:v>
                </c:pt>
                <c:pt idx="2">
                  <c:v>II</c:v>
                </c:pt>
                <c:pt idx="3">
                  <c:v>I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gapDepth val="146"/>
        <c:shape val="box"/>
        <c:axId val="44474368"/>
        <c:axId val="43695424"/>
        <c:axId val="0"/>
      </c:bar3DChart>
      <c:catAx>
        <c:axId val="44474368"/>
        <c:scaling>
          <c:orientation val="minMax"/>
        </c:scaling>
        <c:delete val="0"/>
        <c:axPos val="l"/>
        <c:majorTickMark val="out"/>
        <c:minorTickMark val="none"/>
        <c:tickLblPos val="nextTo"/>
        <c:crossAx val="43695424"/>
        <c:crosses val="autoZero"/>
        <c:auto val="1"/>
        <c:lblAlgn val="ctr"/>
        <c:lblOffset val="100"/>
        <c:noMultiLvlLbl val="0"/>
      </c:catAx>
      <c:valAx>
        <c:axId val="43695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474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391686976368366"/>
          <c:y val="9.7701605052411641E-2"/>
          <c:w val="0.86191392806790568"/>
          <c:h val="0.8800888218233193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Взрывные работы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IV</c:v>
                </c:pt>
                <c:pt idx="1">
                  <c:v>III </c:v>
                </c:pt>
                <c:pt idx="2">
                  <c:v>II </c:v>
                </c:pt>
                <c:pt idx="3">
                  <c:v>I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Металлургия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IV</c:v>
                </c:pt>
                <c:pt idx="1">
                  <c:v>III </c:v>
                </c:pt>
                <c:pt idx="2">
                  <c:v>II </c:v>
                </c:pt>
                <c:pt idx="3">
                  <c:v>I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Горные работы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IV</c:v>
                </c:pt>
                <c:pt idx="1">
                  <c:v>III </c:v>
                </c:pt>
                <c:pt idx="2">
                  <c:v>II </c:v>
                </c:pt>
                <c:pt idx="3">
                  <c:v>I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 formatCode="d\-mmm">
                  <c:v>2.5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gapDepth val="100"/>
        <c:shape val="box"/>
        <c:axId val="44149760"/>
        <c:axId val="43189952"/>
        <c:axId val="0"/>
      </c:bar3DChart>
      <c:catAx>
        <c:axId val="44149760"/>
        <c:scaling>
          <c:orientation val="minMax"/>
        </c:scaling>
        <c:delete val="0"/>
        <c:axPos val="l"/>
        <c:majorTickMark val="out"/>
        <c:minorTickMark val="none"/>
        <c:tickLblPos val="nextTo"/>
        <c:crossAx val="43189952"/>
        <c:crosses val="autoZero"/>
        <c:auto val="1"/>
        <c:lblAlgn val="ctr"/>
        <c:lblOffset val="100"/>
        <c:noMultiLvlLbl val="0"/>
      </c:catAx>
      <c:valAx>
        <c:axId val="43189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14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401816136740537E-2"/>
          <c:y val="0"/>
          <c:w val="0.90359816154613659"/>
          <c:h val="0.77201637161672432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Взрывные работы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Лист1!$A$2:$A$5</c:f>
              <c:strCache>
                <c:ptCount val="4"/>
                <c:pt idx="0">
                  <c:v>IV</c:v>
                </c:pt>
                <c:pt idx="1">
                  <c:v>III</c:v>
                </c:pt>
                <c:pt idx="2">
                  <c:v>II</c:v>
                </c:pt>
                <c:pt idx="3">
                  <c:v>I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Металлургия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IV</c:v>
                </c:pt>
                <c:pt idx="1">
                  <c:v>III</c:v>
                </c:pt>
                <c:pt idx="2">
                  <c:v>II</c:v>
                </c:pt>
                <c:pt idx="3">
                  <c:v>I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Горные работы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IV</c:v>
                </c:pt>
                <c:pt idx="1">
                  <c:v>III</c:v>
                </c:pt>
                <c:pt idx="2">
                  <c:v>II</c:v>
                </c:pt>
                <c:pt idx="3">
                  <c:v>I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12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gapDepth val="146"/>
        <c:shape val="box"/>
        <c:axId val="44150272"/>
        <c:axId val="43192256"/>
        <c:axId val="0"/>
      </c:bar3DChart>
      <c:catAx>
        <c:axId val="44150272"/>
        <c:scaling>
          <c:orientation val="minMax"/>
        </c:scaling>
        <c:delete val="0"/>
        <c:axPos val="l"/>
        <c:majorTickMark val="out"/>
        <c:minorTickMark val="none"/>
        <c:tickLblPos val="nextTo"/>
        <c:crossAx val="43192256"/>
        <c:crosses val="autoZero"/>
        <c:auto val="1"/>
        <c:lblAlgn val="ctr"/>
        <c:lblOffset val="100"/>
        <c:noMultiLvlLbl val="0"/>
      </c:catAx>
      <c:valAx>
        <c:axId val="43192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150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2455539398211182"/>
          <c:y val="0.39514676330927029"/>
          <c:w val="0.47126162875912153"/>
          <c:h val="0.3517667008123989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226255752218247E-2"/>
          <c:y val="9.4592250007448225E-2"/>
          <c:w val="0.91469326048961563"/>
          <c:h val="0.8775864999903606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Взрывные работы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IV</c:v>
                </c:pt>
                <c:pt idx="1">
                  <c:v>III</c:v>
                </c:pt>
                <c:pt idx="2">
                  <c:v>II</c:v>
                </c:pt>
                <c:pt idx="3">
                  <c:v>I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Металлургия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IV</c:v>
                </c:pt>
                <c:pt idx="1">
                  <c:v>III</c:v>
                </c:pt>
                <c:pt idx="2">
                  <c:v>II</c:v>
                </c:pt>
                <c:pt idx="3">
                  <c:v>I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Горные работы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IV</c:v>
                </c:pt>
                <c:pt idx="1">
                  <c:v>III</c:v>
                </c:pt>
                <c:pt idx="2">
                  <c:v>II</c:v>
                </c:pt>
                <c:pt idx="3">
                  <c:v>I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5.5</c:v>
                </c:pt>
                <c:pt idx="2">
                  <c:v>9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gapDepth val="146"/>
        <c:shape val="box"/>
        <c:axId val="44475904"/>
        <c:axId val="43195136"/>
        <c:axId val="0"/>
      </c:bar3DChart>
      <c:catAx>
        <c:axId val="444759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3195136"/>
        <c:crosses val="autoZero"/>
        <c:auto val="1"/>
        <c:lblAlgn val="ctr"/>
        <c:lblOffset val="100"/>
        <c:noMultiLvlLbl val="0"/>
      </c:catAx>
      <c:valAx>
        <c:axId val="43195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475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1188743700118"/>
          <c:y val="5.0850120237332798E-2"/>
          <c:w val="0.71992793307994274"/>
          <c:h val="0.9491498797626671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Взрывные работы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IV</c:v>
                </c:pt>
                <c:pt idx="1">
                  <c:v>III </c:v>
                </c:pt>
                <c:pt idx="2">
                  <c:v>II </c:v>
                </c:pt>
                <c:pt idx="3">
                  <c:v>I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Металлургия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IV</c:v>
                </c:pt>
                <c:pt idx="1">
                  <c:v>III </c:v>
                </c:pt>
                <c:pt idx="2">
                  <c:v>II </c:v>
                </c:pt>
                <c:pt idx="3">
                  <c:v>I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Горные работы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IV</c:v>
                </c:pt>
                <c:pt idx="1">
                  <c:v>III </c:v>
                </c:pt>
                <c:pt idx="2">
                  <c:v>II </c:v>
                </c:pt>
                <c:pt idx="3">
                  <c:v>I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 formatCode="dd/mmm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gapDepth val="100"/>
        <c:shape val="box"/>
        <c:axId val="44146688"/>
        <c:axId val="43194560"/>
        <c:axId val="0"/>
      </c:bar3DChart>
      <c:catAx>
        <c:axId val="44146688"/>
        <c:scaling>
          <c:orientation val="minMax"/>
        </c:scaling>
        <c:delete val="0"/>
        <c:axPos val="l"/>
        <c:majorTickMark val="out"/>
        <c:minorTickMark val="none"/>
        <c:tickLblPos val="nextTo"/>
        <c:crossAx val="43194560"/>
        <c:crosses val="autoZero"/>
        <c:auto val="1"/>
        <c:lblAlgn val="ctr"/>
        <c:lblOffset val="100"/>
        <c:noMultiLvlLbl val="0"/>
      </c:catAx>
      <c:valAx>
        <c:axId val="43194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146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490983681869163E-2"/>
          <c:y val="1.9221203766650581E-3"/>
          <c:w val="0.75608814448945294"/>
          <c:h val="0.8775864999903606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Взрывные работы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IV</c:v>
                </c:pt>
                <c:pt idx="1">
                  <c:v>III</c:v>
                </c:pt>
                <c:pt idx="2">
                  <c:v>II</c:v>
                </c:pt>
                <c:pt idx="3">
                  <c:v>I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Металлургия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IV</c:v>
                </c:pt>
                <c:pt idx="1">
                  <c:v>III</c:v>
                </c:pt>
                <c:pt idx="2">
                  <c:v>II</c:v>
                </c:pt>
                <c:pt idx="3">
                  <c:v>I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Горные работы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IV</c:v>
                </c:pt>
                <c:pt idx="1">
                  <c:v>III</c:v>
                </c:pt>
                <c:pt idx="2">
                  <c:v>II</c:v>
                </c:pt>
                <c:pt idx="3">
                  <c:v>I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1.5</c:v>
                </c:pt>
                <c:pt idx="1">
                  <c:v>1.5</c:v>
                </c:pt>
                <c:pt idx="2">
                  <c:v>23</c:v>
                </c:pt>
                <c:pt idx="3" formatCode="dd/mmm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gapDepth val="146"/>
        <c:shape val="box"/>
        <c:axId val="44477952"/>
        <c:axId val="101289344"/>
        <c:axId val="0"/>
      </c:bar3DChart>
      <c:catAx>
        <c:axId val="444779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1289344"/>
        <c:crosses val="autoZero"/>
        <c:auto val="1"/>
        <c:lblAlgn val="ctr"/>
        <c:lblOffset val="100"/>
        <c:noMultiLvlLbl val="0"/>
      </c:catAx>
      <c:valAx>
        <c:axId val="101289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47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1.5944373695698535E-2"/>
          <c:w val="0.97270732253219494"/>
          <c:h val="0.68175237102178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b="1" dirty="0" smtClean="0"/>
                      <a:t>5775</a:t>
                    </a:r>
                    <a:endParaRPr lang="en-US" sz="16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304052684082052E-3"/>
                  <c:y val="1.4492753623188396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26845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682508657675103E-3"/>
                  <c:y val="1.124455095287002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3714</a:t>
                    </a:r>
                    <a:endParaRPr lang="en-US" sz="1600" b="1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330958386387783"/>
                  <c:y val="8.540750884400320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220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количество проведенных проверок</c:v>
                </c:pt>
                <c:pt idx="1">
                  <c:v>количество выявленных нарушений</c:v>
                </c:pt>
                <c:pt idx="2">
                  <c:v>количество административных наказаний</c:v>
                </c:pt>
                <c:pt idx="3">
                  <c:v>общая сумма штрафа, млн. руб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11550</c:v>
                </c:pt>
                <c:pt idx="1">
                  <c:v>26845</c:v>
                </c:pt>
                <c:pt idx="2">
                  <c:v>5571</c:v>
                </c:pt>
                <c:pt idx="3">
                  <c:v>25700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-5.14999878346485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6705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91882466484956E-3"/>
                  <c:y val="5.7971014492753624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25360</a:t>
                    </a:r>
                    <a:endParaRPr lang="en-US" sz="16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749993917324287E-3"/>
                  <c:y val="8.6956521739130505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3462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981480279965289"/>
                  <c:y val="-7.3787743923313956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257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количество проведенных проверок</c:v>
                </c:pt>
                <c:pt idx="1">
                  <c:v>количество выявленных нарушений</c:v>
                </c:pt>
                <c:pt idx="2">
                  <c:v>количество административных наказаний</c:v>
                </c:pt>
                <c:pt idx="3">
                  <c:v>общая сумма штрафа, млн. руб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13410</c:v>
                </c:pt>
                <c:pt idx="1">
                  <c:v>25360</c:v>
                </c:pt>
                <c:pt idx="2">
                  <c:v>5193</c:v>
                </c:pt>
                <c:pt idx="3">
                  <c:v>22030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020416"/>
        <c:axId val="43191680"/>
      </c:barChart>
      <c:catAx>
        <c:axId val="41020416"/>
        <c:scaling>
          <c:orientation val="minMax"/>
        </c:scaling>
        <c:delete val="1"/>
        <c:axPos val="b"/>
        <c:majorTickMark val="out"/>
        <c:minorTickMark val="none"/>
        <c:tickLblPos val="none"/>
        <c:crossAx val="43191680"/>
        <c:crosses val="autoZero"/>
        <c:auto val="1"/>
        <c:lblAlgn val="ctr"/>
        <c:lblOffset val="100"/>
        <c:noMultiLvlLbl val="0"/>
      </c:catAx>
      <c:valAx>
        <c:axId val="43191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10204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12456236448704784"/>
          <c:w val="0.18035498495551536"/>
          <c:h val="0.122709117882003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575602036412239E-2"/>
          <c:y val="4.3775191923055762E-2"/>
          <c:w val="0.97270732253219494"/>
          <c:h val="0.62332963526548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-5.8939005091030623E-3"/>
                  <c:y val="8.356639437767063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2222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541329236995141E-3"/>
                  <c:y val="8.356639437767063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6593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282401369984892E-3"/>
                  <c:y val="1.5207109767420037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772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110615054042883"/>
                  <c:y val="-4.7209529464172194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46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количество проведенных проверок</c:v>
                </c:pt>
                <c:pt idx="1">
                  <c:v>количество выявленных нарушений</c:v>
                </c:pt>
                <c:pt idx="2">
                  <c:v>количество административных наказаний</c:v>
                </c:pt>
                <c:pt idx="3">
                  <c:v>общая сумма штрафа, млн. руб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2222</c:v>
                </c:pt>
                <c:pt idx="1">
                  <c:v>6593</c:v>
                </c:pt>
                <c:pt idx="2">
                  <c:v>772</c:v>
                </c:pt>
                <c:pt idx="3">
                  <c:v>4400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количество проведенных проверок</c:v>
                </c:pt>
                <c:pt idx="1">
                  <c:v>количество выявленных нарушений</c:v>
                </c:pt>
                <c:pt idx="2">
                  <c:v>количество административных наказаний</c:v>
                </c:pt>
                <c:pt idx="3">
                  <c:v>общая сумма штрафа, млн. руб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3191</c:v>
                </c:pt>
                <c:pt idx="1">
                  <c:v>10460</c:v>
                </c:pt>
                <c:pt idx="2">
                  <c:v>959</c:v>
                </c:pt>
                <c:pt idx="3">
                  <c:v>4580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020928"/>
        <c:axId val="101292224"/>
      </c:barChart>
      <c:catAx>
        <c:axId val="41020928"/>
        <c:scaling>
          <c:orientation val="minMax"/>
        </c:scaling>
        <c:delete val="1"/>
        <c:axPos val="b"/>
        <c:majorTickMark val="out"/>
        <c:minorTickMark val="none"/>
        <c:tickLblPos val="none"/>
        <c:crossAx val="101292224"/>
        <c:crosses val="autoZero"/>
        <c:auto val="1"/>
        <c:lblAlgn val="ctr"/>
        <c:lblOffset val="100"/>
        <c:noMultiLvlLbl val="0"/>
      </c:catAx>
      <c:valAx>
        <c:axId val="101292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10209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8.590476013681278E-3"/>
          <c:y val="0.11726733942366389"/>
          <c:w val="0.21482990107005864"/>
          <c:h val="0.13311951156868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829863365707405E-3"/>
          <c:y val="6.8464649464495334E-3"/>
          <c:w val="0.97692981631703113"/>
          <c:h val="0.979629043219651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Лист1!$A$2:$A$10</c:f>
              <c:strCache>
                <c:ptCount val="9"/>
                <c:pt idx="0">
                  <c:v>Категория 1</c:v>
                </c:pt>
                <c:pt idx="4">
                  <c:v>Категория 2</c:v>
                </c:pt>
                <c:pt idx="8">
                  <c:v>Категория 3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4" formatCode="dd/mmm">
                  <c:v>1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3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cat>
            <c:strRef>
              <c:f>Лист1!$A$2:$A$10</c:f>
              <c:strCache>
                <c:ptCount val="9"/>
                <c:pt idx="0">
                  <c:v>Категория 1</c:v>
                </c:pt>
                <c:pt idx="4">
                  <c:v>Категория 2</c:v>
                </c:pt>
                <c:pt idx="8">
                  <c:v>Категория 3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</c:v>
                </c:pt>
                <c:pt idx="4">
                  <c:v>2</c:v>
                </c:pt>
                <c:pt idx="8">
                  <c:v>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Лист1!$A$2:$A$10</c:f>
              <c:strCache>
                <c:ptCount val="9"/>
                <c:pt idx="0">
                  <c:v>Категория 1</c:v>
                </c:pt>
                <c:pt idx="4">
                  <c:v>Категория 2</c:v>
                </c:pt>
                <c:pt idx="8">
                  <c:v>Категория 3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4</c:v>
                </c:pt>
                <c:pt idx="4">
                  <c:v>3</c:v>
                </c:pt>
                <c:pt idx="8">
                  <c:v>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Лист1!$A$2:$A$10</c:f>
              <c:strCache>
                <c:ptCount val="9"/>
                <c:pt idx="0">
                  <c:v>Категория 1</c:v>
                </c:pt>
                <c:pt idx="4">
                  <c:v>Категория 2</c:v>
                </c:pt>
                <c:pt idx="8">
                  <c:v>Категория 3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7.5</c:v>
                </c:pt>
                <c:pt idx="4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Лист1!$A$2:$A$10</c:f>
              <c:strCache>
                <c:ptCount val="9"/>
                <c:pt idx="0">
                  <c:v>Категория 1</c:v>
                </c:pt>
                <c:pt idx="4">
                  <c:v>Категория 2</c:v>
                </c:pt>
                <c:pt idx="8">
                  <c:v>Категория 3</c:v>
                </c:pt>
              </c:strCache>
            </c:strRef>
          </c:cat>
          <c:val>
            <c:numRef>
              <c:f>Лист1!$F$2:$F$10</c:f>
              <c:numCache>
                <c:formatCode>General</c:formatCode>
                <c:ptCount val="9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gapDepth val="98"/>
        <c:shape val="box"/>
        <c:axId val="41668608"/>
        <c:axId val="97588864"/>
        <c:axId val="90388992"/>
      </c:bar3DChart>
      <c:catAx>
        <c:axId val="41668608"/>
        <c:scaling>
          <c:orientation val="minMax"/>
        </c:scaling>
        <c:delete val="1"/>
        <c:axPos val="b"/>
        <c:majorTickMark val="out"/>
        <c:minorTickMark val="none"/>
        <c:tickLblPos val="none"/>
        <c:crossAx val="97588864"/>
        <c:crosses val="autoZero"/>
        <c:auto val="1"/>
        <c:lblAlgn val="ctr"/>
        <c:lblOffset val="100"/>
        <c:noMultiLvlLbl val="0"/>
      </c:catAx>
      <c:valAx>
        <c:axId val="97588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1668608"/>
        <c:crosses val="autoZero"/>
        <c:crossBetween val="between"/>
      </c:valAx>
      <c:serAx>
        <c:axId val="90388992"/>
        <c:scaling>
          <c:orientation val="minMax"/>
        </c:scaling>
        <c:delete val="1"/>
        <c:axPos val="b"/>
        <c:majorTickMark val="out"/>
        <c:minorTickMark val="none"/>
        <c:tickLblPos val="none"/>
        <c:crossAx val="97588864"/>
        <c:crosses val="autoZero"/>
      </c:serAx>
      <c:spPr>
        <a:noFill/>
        <a:ln w="25404">
          <a:noFill/>
        </a:ln>
      </c:spPr>
    </c:plotArea>
    <c:plotVisOnly val="1"/>
    <c:dispBlanksAs val="gap"/>
    <c:showDLblsOverMax val="0"/>
  </c:chart>
  <c:txPr>
    <a:bodyPr/>
    <a:lstStyle/>
    <a:p>
      <a:pPr>
        <a:defRPr sz="1627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9383379800833416"/>
          <c:h val="0.847578398809240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Всего, млн.т.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3.2847912731918867E-3"/>
                  <c:y val="1.7503263526274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086330685479401E-3"/>
                  <c:y val="2.3515905640114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8234146022142948E-3"/>
                  <c:y val="5.8238618236576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843986084879462E-3"/>
                  <c:y val="1.2095299596341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289719131736827E-3"/>
                  <c:y val="5.0474171486269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366035545158447E-2"/>
                  <c:y val="-3.654415287753313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3985377286121647E-3"/>
                  <c:y val="-1.537591695551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1547</c:v>
                </c:pt>
                <c:pt idx="1">
                  <c:v>1677</c:v>
                </c:pt>
                <c:pt idx="2">
                  <c:v>1701</c:v>
                </c:pt>
                <c:pt idx="3">
                  <c:v>1291</c:v>
                </c:pt>
                <c:pt idx="4">
                  <c:v>1239</c:v>
                </c:pt>
                <c:pt idx="5">
                  <c:v>1447</c:v>
                </c:pt>
                <c:pt idx="6">
                  <c:v>1267</c:v>
                </c:pt>
                <c:pt idx="7">
                  <c:v>1284</c:v>
                </c:pt>
                <c:pt idx="8">
                  <c:v>1358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Подземным способом, млн.т.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9541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6408240468147341E-2"/>
                  <c:y val="1.7183872775302207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smtClean="0">
                        <a:latin typeface="+mn-lt"/>
                      </a:rPr>
                      <a:t>65,2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09422586202944E-2"/>
                  <c:y val="2.6228045430386444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smtClean="0">
                        <a:latin typeface="+mn-lt"/>
                      </a:rPr>
                      <a:t>42,5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6510440638871049E-3"/>
                  <c:y val="9.4949313955642566E-3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smtClean="0">
                        <a:latin typeface="+mn-lt"/>
                      </a:rPr>
                      <a:t>50,4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990251524080719E-3"/>
                  <c:y val="2.5323045593831302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smtClean="0">
                        <a:latin typeface="+mn-lt"/>
                      </a:rPr>
                      <a:t>54,4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167169239688369E-2"/>
                  <c:y val="3.5246396512949238E-3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 smtClean="0">
                        <a:latin typeface="+mn-lt"/>
                      </a:rPr>
                      <a:t>69,3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93279253610244E-2"/>
                  <c:y val="1.5375227240823583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71,6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386495458233501E-2"/>
                  <c:y val="1.5375807306742343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72,8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76,8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914529708375561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652</c:v>
                </c:pt>
                <c:pt idx="1">
                  <c:v>425</c:v>
                </c:pt>
                <c:pt idx="2">
                  <c:v>504</c:v>
                </c:pt>
                <c:pt idx="3">
                  <c:v>544</c:v>
                </c:pt>
                <c:pt idx="4">
                  <c:v>693</c:v>
                </c:pt>
                <c:pt idx="5">
                  <c:v>716</c:v>
                </c:pt>
                <c:pt idx="6">
                  <c:v>728</c:v>
                </c:pt>
                <c:pt idx="7">
                  <c:v>768</c:v>
                </c:pt>
                <c:pt idx="8">
                  <c:v>759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42927104"/>
        <c:axId val="99016704"/>
        <c:axId val="0"/>
      </c:bar3DChart>
      <c:catAx>
        <c:axId val="4292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99016704"/>
        <c:crosses val="autoZero"/>
        <c:auto val="1"/>
        <c:lblAlgn val="ctr"/>
        <c:lblOffset val="100"/>
        <c:noMultiLvlLbl val="0"/>
      </c:catAx>
      <c:valAx>
        <c:axId val="99016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txPr>
          <a:bodyPr/>
          <a:lstStyle/>
          <a:p>
            <a:pPr>
              <a:defRPr sz="1000"/>
            </a:pPr>
            <a:endParaRPr lang="ru-RU"/>
          </a:p>
        </c:txPr>
        <c:crossAx val="42927104"/>
        <c:crosses val="autoZero"/>
        <c:crossBetween val="between"/>
      </c:valAx>
      <c:spPr>
        <a:noFill/>
        <a:ln w="25410">
          <a:noFill/>
        </a:ln>
      </c:spPr>
    </c:plotArea>
    <c:legend>
      <c:legendPos val="b"/>
      <c:layout>
        <c:manualLayout>
          <c:xMode val="edge"/>
          <c:yMode val="edge"/>
          <c:x val="9.8915709306828508E-3"/>
          <c:y val="0.87557547019329929"/>
          <c:w val="0.61372101028355419"/>
          <c:h val="0.12442452980670257"/>
        </c:manualLayout>
      </c:layout>
      <c:overlay val="0"/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4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Производство продуктов черной металлургии</a:t>
            </a:r>
          </a:p>
        </c:rich>
      </c:tx>
      <c:layout>
        <c:manualLayout>
          <c:xMode val="edge"/>
          <c:yMode val="edge"/>
          <c:x val="0.20601532808398951"/>
          <c:y val="4.76357411845258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622394395089927E-2"/>
          <c:y val="0.1822337519856462"/>
          <c:w val="0.8384819380216928"/>
          <c:h val="0.5155869162523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Сталь, млн. 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9164428353276899E-3"/>
                  <c:y val="1.6732146009712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374664252991458E-2"/>
                  <c:y val="4.18303650242813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1.25491095072844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4582214176637092E-3"/>
                  <c:y val="4.18303650242813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749328505982996E-2"/>
                  <c:y val="1.25491095072843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722210825851234E-3"/>
                  <c:y val="1.76165588875336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Лист1!$B$2:$J$2</c:f>
              <c:numCache>
                <c:formatCode>General</c:formatCode>
                <c:ptCount val="9"/>
                <c:pt idx="0">
                  <c:v>64</c:v>
                </c:pt>
                <c:pt idx="1">
                  <c:v>68.400000000000006</c:v>
                </c:pt>
                <c:pt idx="2">
                  <c:v>70.400000000000006</c:v>
                </c:pt>
                <c:pt idx="3">
                  <c:v>68.8</c:v>
                </c:pt>
                <c:pt idx="4">
                  <c:v>70.3</c:v>
                </c:pt>
                <c:pt idx="5">
                  <c:v>75.099999999999994</c:v>
                </c:pt>
                <c:pt idx="6">
                  <c:v>69.599999999999994</c:v>
                </c:pt>
                <c:pt idx="7">
                  <c:v>68.8</c:v>
                </c:pt>
                <c:pt idx="8">
                  <c:v>67.900000000000006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Прокат черных металлов млн. 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9164428353276691E-3"/>
                  <c:y val="8.36607300485621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374391952092532E-2"/>
                  <c:y val="2.09151825121406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291107088319227E-2"/>
                  <c:y val="8.36607300485621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582214176638332E-3"/>
                  <c:y val="2.50982190145688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291107088319164E-2"/>
                  <c:y val="2.50982190145688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703586859857266E-2"/>
                  <c:y val="1.16110304789550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87040748162993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802499574212699E-2"/>
                  <c:y val="8.6083223498144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Лист1!$B$3:$J$3</c:f>
              <c:numCache>
                <c:formatCode>General</c:formatCode>
                <c:ptCount val="9"/>
                <c:pt idx="0">
                  <c:v>55</c:v>
                </c:pt>
                <c:pt idx="1">
                  <c:v>56.8</c:v>
                </c:pt>
                <c:pt idx="2">
                  <c:v>58.9</c:v>
                </c:pt>
                <c:pt idx="3">
                  <c:v>58</c:v>
                </c:pt>
                <c:pt idx="4">
                  <c:v>61.2</c:v>
                </c:pt>
                <c:pt idx="5">
                  <c:v>66.2</c:v>
                </c:pt>
                <c:pt idx="6">
                  <c:v>60.3</c:v>
                </c:pt>
                <c:pt idx="7">
                  <c:v>61</c:v>
                </c:pt>
                <c:pt idx="8">
                  <c:v>61.5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Чугун., млн. 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291134318409083E-2"/>
                  <c:y val="-3.68991204566541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818308533076604E-2"/>
                  <c:y val="1.6126370172095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374664252991434E-2"/>
                  <c:y val="2.50982190145688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582214176638332E-3"/>
                  <c:y val="2.09151825121406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291107088319164E-2"/>
                  <c:y val="3.3464292019425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359704899897941E-2"/>
                  <c:y val="2.90275761973874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1376085504342116E-2"/>
                  <c:y val="2.5824628139114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1376085504342019E-2"/>
                  <c:y val="8.6083223498144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0299997566929708E-2"/>
                  <c:y val="8.6083223498144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Лист1!$B$4:$J$4</c:f>
              <c:numCache>
                <c:formatCode>General</c:formatCode>
                <c:ptCount val="9"/>
                <c:pt idx="0">
                  <c:v>47.5</c:v>
                </c:pt>
                <c:pt idx="1">
                  <c:v>48.2</c:v>
                </c:pt>
                <c:pt idx="2">
                  <c:v>50.2</c:v>
                </c:pt>
                <c:pt idx="3">
                  <c:v>50</c:v>
                </c:pt>
                <c:pt idx="4">
                  <c:v>51.4</c:v>
                </c:pt>
                <c:pt idx="5">
                  <c:v>53.2</c:v>
                </c:pt>
                <c:pt idx="6">
                  <c:v>51.9</c:v>
                </c:pt>
                <c:pt idx="7">
                  <c:v>52.2</c:v>
                </c:pt>
                <c:pt idx="8">
                  <c:v>47.3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Стальных труб, млн. 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582214176638332E-3"/>
                  <c:y val="1.25491095072844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9164428353276899E-3"/>
                  <c:y val="2.50982190145688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164428353276899E-3"/>
                  <c:y val="2.50982190145688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2.50982190145688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1348786812470091E-4"/>
                  <c:y val="2.68420369459706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3440213760853963E-3"/>
                  <c:y val="1.74165457184324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68804275217101E-2"/>
                  <c:y val="1.291248352472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0158216695858913E-3"/>
                  <c:y val="2.1520805874536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Лист1!$B$5:$J$5</c:f>
              <c:numCache>
                <c:formatCode>General</c:formatCode>
                <c:ptCount val="9"/>
                <c:pt idx="0">
                  <c:v>8.1999999999999993</c:v>
                </c:pt>
                <c:pt idx="1">
                  <c:v>10</c:v>
                </c:pt>
                <c:pt idx="2">
                  <c:v>9.6999999999999993</c:v>
                </c:pt>
                <c:pt idx="3">
                  <c:v>10</c:v>
                </c:pt>
                <c:pt idx="4">
                  <c:v>11.5</c:v>
                </c:pt>
                <c:pt idx="5">
                  <c:v>10.7</c:v>
                </c:pt>
                <c:pt idx="6">
                  <c:v>10.1</c:v>
                </c:pt>
                <c:pt idx="7">
                  <c:v>11.3</c:v>
                </c:pt>
                <c:pt idx="8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9780352"/>
        <c:axId val="99018432"/>
      </c:barChart>
      <c:catAx>
        <c:axId val="3978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9018432"/>
        <c:crosses val="autoZero"/>
        <c:auto val="1"/>
        <c:lblAlgn val="ctr"/>
        <c:lblOffset val="100"/>
        <c:noMultiLvlLbl val="0"/>
      </c:catAx>
      <c:valAx>
        <c:axId val="99018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9780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739705344581993"/>
          <c:w val="0.96395000851574597"/>
          <c:h val="0.20881282084217184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399" b="1" dirty="0" smtClean="0">
                <a:effectLst/>
                <a:latin typeface="+mn-lt"/>
              </a:rPr>
              <a:t>Расход взрывчатых материалов</a:t>
            </a:r>
          </a:p>
          <a:p>
            <a:pPr algn="ctr">
              <a:defRPr/>
            </a:pPr>
            <a:endParaRPr lang="ru-RU" sz="1200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2024321959755031"/>
          <c:y val="1.0828646419197602E-3"/>
        </c:manualLayout>
      </c:layout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9151977543904801E-2"/>
          <c:w val="1"/>
          <c:h val="0.759799635789261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всего, тыс.т.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8835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05295099881108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429358985527085E-2"/>
                  <c:y val="-3.9191247268822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161888491251201E-3"/>
                  <c:y val="-7.8386352133713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79426498216616E-2"/>
                  <c:y val="7.83882809317486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111136197575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0"/>
              <a:lstStyle/>
              <a:p>
                <a:pPr>
                  <a:defRPr sz="10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Лист1!$B$2:$J$2</c:f>
              <c:numCache>
                <c:formatCode>General</c:formatCode>
                <c:ptCount val="9"/>
                <c:pt idx="0">
                  <c:v>1171</c:v>
                </c:pt>
                <c:pt idx="1">
                  <c:v>1407</c:v>
                </c:pt>
                <c:pt idx="2">
                  <c:v>1569</c:v>
                </c:pt>
                <c:pt idx="3">
                  <c:v>1613</c:v>
                </c:pt>
                <c:pt idx="4">
                  <c:v>1527</c:v>
                </c:pt>
                <c:pt idx="5">
                  <c:v>1469</c:v>
                </c:pt>
                <c:pt idx="6">
                  <c:v>1507</c:v>
                </c:pt>
                <c:pt idx="7">
                  <c:v>1825</c:v>
                </c:pt>
                <c:pt idx="8">
                  <c:v>1931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изготовлено на местах, тыс.т.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883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3364690679311798E-2"/>
                  <c:y val="2.32797469499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049467217154254E-2"/>
                  <c:y val="1.27817541551397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059019976221612E-2"/>
                  <c:y val="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059019976221612E-2"/>
                  <c:y val="-7.3487205125356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0094942391008694E-2"/>
                  <c:y val="7.3487205125356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5399822933018443E-2"/>
                  <c:y val="6.7608228715327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5034770514603715E-2"/>
                  <c:y val="1.6981129552647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2253129346314335E-2"/>
                  <c:y val="-1.1320753035098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3379474992607842E-2"/>
                  <c:y val="1.6980683853709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0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Лист1!$B$3:$J$3</c:f>
              <c:numCache>
                <c:formatCode>General</c:formatCode>
                <c:ptCount val="9"/>
                <c:pt idx="0">
                  <c:v>997</c:v>
                </c:pt>
                <c:pt idx="1">
                  <c:v>1136</c:v>
                </c:pt>
                <c:pt idx="2">
                  <c:v>1270</c:v>
                </c:pt>
                <c:pt idx="3">
                  <c:v>1251</c:v>
                </c:pt>
                <c:pt idx="4">
                  <c:v>1312</c:v>
                </c:pt>
                <c:pt idx="5">
                  <c:v>1253</c:v>
                </c:pt>
                <c:pt idx="6">
                  <c:v>1308</c:v>
                </c:pt>
                <c:pt idx="7">
                  <c:v>1351</c:v>
                </c:pt>
                <c:pt idx="8">
                  <c:v>1460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43051520"/>
        <c:axId val="99023040"/>
        <c:axId val="0"/>
      </c:bar3DChart>
      <c:catAx>
        <c:axId val="4305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27" b="1"/>
            </a:pPr>
            <a:endParaRPr lang="ru-RU"/>
          </a:p>
        </c:txPr>
        <c:crossAx val="99023040"/>
        <c:crosses val="autoZero"/>
        <c:auto val="1"/>
        <c:lblAlgn val="ctr"/>
        <c:lblOffset val="100"/>
        <c:noMultiLvlLbl val="0"/>
      </c:catAx>
      <c:valAx>
        <c:axId val="99023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051520"/>
        <c:crosses val="autoZero"/>
        <c:crossBetween val="between"/>
        <c:majorUnit val="500"/>
      </c:valAx>
      <c:spPr>
        <a:noFill/>
        <a:ln w="25385">
          <a:noFill/>
        </a:ln>
      </c:spPr>
    </c:plotArea>
    <c:legend>
      <c:legendPos val="b"/>
      <c:layout>
        <c:manualLayout>
          <c:xMode val="edge"/>
          <c:yMode val="edge"/>
          <c:x val="1.3623470918708246E-4"/>
          <c:y val="0.86806999434408205"/>
          <c:w val="0.8189208546428236"/>
          <c:h val="0.13193010873640834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6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94"/>
            </a:pPr>
            <a:r>
              <a:rPr lang="ru-RU" sz="1398" b="1" i="0" u="none" strike="noStrike" baseline="0" dirty="0" smtClean="0">
                <a:effectLst/>
              </a:rPr>
              <a:t>Производство продуктов ц</a:t>
            </a:r>
            <a:r>
              <a:rPr lang="ru-RU" sz="1398" baseline="0" dirty="0" smtClean="0"/>
              <a:t>ветной металлургии</a:t>
            </a:r>
            <a:endParaRPr lang="ru-RU" sz="1400" dirty="0"/>
          </a:p>
        </c:rich>
      </c:tx>
      <c:layout>
        <c:manualLayout>
          <c:xMode val="edge"/>
          <c:yMode val="edge"/>
          <c:x val="0.12169567131776106"/>
          <c:y val="3.0946715033615561E-2"/>
        </c:manualLayout>
      </c:layout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  <c:spPr>
        <a:solidFill>
          <a:schemeClr val="accent2">
            <a:lumMod val="20000"/>
            <a:lumOff val="80000"/>
            <a:alpha val="53000"/>
          </a:schemeClr>
        </a:solidFill>
        <a:ln>
          <a:solidFill>
            <a:srgbClr val="C00000"/>
          </a:solidFill>
        </a:ln>
      </c:spPr>
    </c:floor>
    <c:sideWall>
      <c:thickness val="0"/>
      <c:spPr>
        <a:solidFill>
          <a:schemeClr val="accent2">
            <a:lumMod val="20000"/>
            <a:lumOff val="80000"/>
          </a:schemeClr>
        </a:solidFill>
        <a:ln>
          <a:solidFill>
            <a:srgbClr val="CC0000"/>
          </a:solidFill>
        </a:ln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  <a:ln>
          <a:solidFill>
            <a:srgbClr val="CC0000"/>
          </a:solidFill>
        </a:ln>
      </c:spPr>
    </c:backWall>
    <c:plotArea>
      <c:layout>
        <c:manualLayout>
          <c:layoutTarget val="inner"/>
          <c:xMode val="edge"/>
          <c:yMode val="edge"/>
          <c:x val="8.2987863733724881E-2"/>
          <c:y val="0.22662100494626602"/>
          <c:w val="0.91264447179480224"/>
          <c:h val="0.64897997444728572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никель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9476" cap="flat" cmpd="sng" algn="ctr">
              <a:solidFill>
                <a:schemeClr val="accent5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784963641164154"/>
                  <c:y val="3.42266172216618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r>
                      <a:rPr lang="ru-RU" dirty="0" smtClean="0"/>
                      <a:t>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580382035896675"/>
                  <c:y val="3.3886878283417937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96,3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291003327884796"/>
                  <c:y val="1.232367630503077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97,6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419021828918361"/>
                  <c:y val="1.4852887903645204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98,2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5199360819686616"/>
                  <c:y val="-5.1078621258357527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96,7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5970385917112701"/>
                  <c:y val="-6.8601762749135292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82,9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7283111407688809"/>
                  <c:y val="-1.40636890475910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Лист1!$B$1:$I$1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100.3</c:v>
                </c:pt>
                <c:pt idx="1">
                  <c:v>96.6</c:v>
                </c:pt>
                <c:pt idx="2">
                  <c:v>94.3</c:v>
                </c:pt>
                <c:pt idx="3">
                  <c:v>92.6</c:v>
                </c:pt>
                <c:pt idx="4">
                  <c:v>89.5</c:v>
                </c:pt>
                <c:pt idx="5">
                  <c:v>74.2</c:v>
                </c:pt>
                <c:pt idx="6">
                  <c:v>60</c:v>
                </c:pt>
                <c:pt idx="7">
                  <c:v>57.2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алюминий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476" cap="flat" cmpd="sng" algn="ctr">
              <a:solidFill>
                <a:schemeClr val="accent4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54334568481370915"/>
                  <c:y val="0.10799801453235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715363056424997"/>
                  <c:y val="-3.56820467265888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5768049449567322E-2"/>
                  <c:y val="-7.1783659692055829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89,5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0121724463640949"/>
                  <c:y val="-7.6041746273275715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93,6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232220608953969"/>
                  <c:y val="-3.5649888809271772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95,9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3261273220402642"/>
                  <c:y val="-7.3697244936641343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101,4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5316237667004481"/>
                  <c:y val="-4.8047711756102245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94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Лист1!$B$1:$I$1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Лист1!$B$3:$I$3</c:f>
              <c:numCache>
                <c:formatCode>General</c:formatCode>
                <c:ptCount val="8"/>
                <c:pt idx="0">
                  <c:v>101.3</c:v>
                </c:pt>
                <c:pt idx="1">
                  <c:v>99.9</c:v>
                </c:pt>
                <c:pt idx="2">
                  <c:v>89.4</c:v>
                </c:pt>
                <c:pt idx="3">
                  <c:v>83.7</c:v>
                </c:pt>
                <c:pt idx="4">
                  <c:v>80.3</c:v>
                </c:pt>
                <c:pt idx="5">
                  <c:v>81.400000000000006</c:v>
                </c:pt>
                <c:pt idx="6">
                  <c:v>76.7</c:v>
                </c:pt>
                <c:pt idx="7">
                  <c:v>87.8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медь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476" cap="flat" cmpd="sng" algn="ctr">
              <a:solidFill>
                <a:schemeClr val="accent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</c:dLbl>
            <c:dLbl>
              <c:idx val="2"/>
              <c:layout>
                <c:manualLayout>
                  <c:x val="-0.10673578499379124"/>
                  <c:y val="-6.1302070288884028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94,7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756354235805407E-2"/>
                  <c:y val="-3.6654729143320651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97,9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6079241286305531E-2"/>
                  <c:y val="-5.2624350882980744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101,8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8689591634474286E-2"/>
                  <c:y val="-6.1495017792786488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97,9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2468606235293762"/>
                  <c:y val="-4.0578373384442985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100,7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176068249430702"/>
                  <c:y val="-2.402385587805116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8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Лист1!$B$1:$I$1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Лист1!$B$4:$I$4</c:f>
              <c:numCache>
                <c:formatCode>General</c:formatCode>
                <c:ptCount val="8"/>
                <c:pt idx="0">
                  <c:v>101.4</c:v>
                </c:pt>
                <c:pt idx="1">
                  <c:v>96</c:v>
                </c:pt>
                <c:pt idx="2">
                  <c:v>94</c:v>
                </c:pt>
                <c:pt idx="3">
                  <c:v>95.7</c:v>
                </c:pt>
                <c:pt idx="4">
                  <c:v>93.7</c:v>
                </c:pt>
                <c:pt idx="5">
                  <c:v>94.4</c:v>
                </c:pt>
                <c:pt idx="6">
                  <c:v>102.1</c:v>
                </c:pt>
                <c:pt idx="7">
                  <c:v>108.1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28640"/>
        <c:axId val="99023616"/>
        <c:axId val="97575552"/>
      </c:line3DChart>
      <c:catAx>
        <c:axId val="4292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94" b="1"/>
            </a:pPr>
            <a:endParaRPr lang="ru-RU"/>
          </a:p>
        </c:txPr>
        <c:crossAx val="99023616"/>
        <c:crossesAt val="0"/>
        <c:auto val="1"/>
        <c:lblAlgn val="ctr"/>
        <c:lblOffset val="100"/>
        <c:noMultiLvlLbl val="0"/>
      </c:catAx>
      <c:valAx>
        <c:axId val="99023616"/>
        <c:scaling>
          <c:orientation val="minMax"/>
          <c:max val="120"/>
          <c:min val="5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94" b="1"/>
            </a:pPr>
            <a:endParaRPr lang="ru-RU"/>
          </a:p>
        </c:txPr>
        <c:crossAx val="42928640"/>
        <c:crossesAt val="0"/>
        <c:crossBetween val="between"/>
        <c:majorUnit val="20"/>
        <c:minorUnit val="4"/>
      </c:valAx>
      <c:serAx>
        <c:axId val="97575552"/>
        <c:scaling>
          <c:orientation val="minMax"/>
        </c:scaling>
        <c:delete val="1"/>
        <c:axPos val="b"/>
        <c:majorTickMark val="out"/>
        <c:minorTickMark val="none"/>
        <c:tickLblPos val="none"/>
        <c:crossAx val="99023616"/>
        <c:crossesAt val="0"/>
      </c:serAx>
      <c:spPr>
        <a:noFill/>
        <a:ln w="25419">
          <a:noFill/>
        </a:ln>
      </c:spPr>
    </c:plotArea>
    <c:legend>
      <c:legendPos val="b"/>
      <c:layout>
        <c:manualLayout>
          <c:xMode val="edge"/>
          <c:yMode val="edge"/>
          <c:x val="2.3089443384449612E-2"/>
          <c:y val="0.86896742251104264"/>
          <c:w val="0.44124769527775981"/>
          <c:h val="0.11353340266428975"/>
        </c:manualLayout>
      </c:layout>
      <c:overlay val="0"/>
      <c:txPr>
        <a:bodyPr/>
        <a:lstStyle/>
        <a:p>
          <a:pPr rtl="0">
            <a:defRPr sz="1050" b="1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791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145879370452186E-2"/>
          <c:y val="0.16299993306761312"/>
          <c:w val="0.88786397470988077"/>
          <c:h val="0.6290073589706966"/>
        </c:manualLayout>
      </c:layout>
      <c:areaChart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аварии </c:v>
                </c:pt>
              </c:strCache>
            </c:strRef>
          </c:tx>
          <c:spPr>
            <a:solidFill>
              <a:srgbClr val="CC0000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1.9238731855993181E-2"/>
                  <c:y val="-0.10448693585489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061607569357116E-3"/>
                  <c:y val="-8.7169844258903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130789343195471E-3"/>
                  <c:y val="-9.4953963434563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4130789343194838E-3"/>
                  <c:y val="-8.7169844258903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62862564544846E-2"/>
                  <c:y val="-0.127488974748484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623576175794E-2"/>
                  <c:y val="-0.1181791102846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1916748383917289E-4"/>
                  <c:y val="-7.4662099085766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7815791307438981E-2"/>
                  <c:y val="-5.7038527612741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609630550503279E-2"/>
                  <c:y val="-5.7343833237370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2064132304184092E-3"/>
                  <c:y val="-9.4449034901521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9.6192396912552595E-3"/>
                  <c:y val="-5.4681411623611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4111358420192644E-2"/>
                  <c:y val="-6.9594025716910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2577817916120763E-2"/>
                  <c:y val="-5.4681020206143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Лист1!$B$1:$N$1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Лист1!$B$2:$N$2</c:f>
              <c:numCache>
                <c:formatCode>General</c:formatCode>
                <c:ptCount val="13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6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смертельные несчастные случаи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9.6189872177725247E-3"/>
                  <c:y val="-0.235124081294276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825905395156373E-2"/>
                  <c:y val="-0.222574454452119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066657039011202E-3"/>
                  <c:y val="-0.172864436082898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900063822335692E-3"/>
                  <c:y val="-0.118930631822161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032318625574755E-2"/>
                  <c:y val="-0.167893825663442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6.4130789343195471E-3"/>
                  <c:y val="-0.222574454452119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5742044813033762E-7"/>
                  <c:y val="-0.1391884428512887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4130789343196694E-3"/>
                  <c:y val="-0.1391880514338209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6192396912551208E-3"/>
                  <c:y val="-0.1391880514338209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4128264608367003E-3"/>
                  <c:y val="-0.1391880514338209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6444544790302791E-3"/>
                  <c:y val="-9.44490349015211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8075365467316393E-2"/>
                  <c:y val="-0.119304044086132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Лист1!$B$1:$N$1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Лист1!$B$3:$N$3</c:f>
              <c:numCache>
                <c:formatCode>General</c:formatCode>
                <c:ptCount val="13"/>
                <c:pt idx="0">
                  <c:v>16</c:v>
                </c:pt>
                <c:pt idx="1">
                  <c:v>15</c:v>
                </c:pt>
                <c:pt idx="2">
                  <c:v>11</c:v>
                </c:pt>
                <c:pt idx="3">
                  <c:v>6</c:v>
                </c:pt>
                <c:pt idx="4">
                  <c:v>10</c:v>
                </c:pt>
                <c:pt idx="5">
                  <c:v>15</c:v>
                </c:pt>
                <c:pt idx="6">
                  <c:v>12</c:v>
                </c:pt>
                <c:pt idx="7">
                  <c:v>7</c:v>
                </c:pt>
                <c:pt idx="8">
                  <c:v>7</c:v>
                </c:pt>
                <c:pt idx="9">
                  <c:v>6</c:v>
                </c:pt>
                <c:pt idx="10">
                  <c:v>7</c:v>
                </c:pt>
                <c:pt idx="11">
                  <c:v>6</c:v>
                </c:pt>
                <c:pt idx="1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052032"/>
        <c:axId val="81881344"/>
      </c:areaChart>
      <c:catAx>
        <c:axId val="4305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 baseline="0"/>
            </a:pPr>
            <a:endParaRPr lang="ru-RU"/>
          </a:p>
        </c:txPr>
        <c:crossAx val="81881344"/>
        <c:crosses val="autoZero"/>
        <c:auto val="1"/>
        <c:lblAlgn val="ctr"/>
        <c:lblOffset val="100"/>
        <c:noMultiLvlLbl val="0"/>
      </c:catAx>
      <c:valAx>
        <c:axId val="81881344"/>
        <c:scaling>
          <c:orientation val="minMax"/>
        </c:scaling>
        <c:delete val="1"/>
        <c:axPos val="l"/>
        <c:majorGridlines>
          <c:spPr>
            <a:ln>
              <a:solidFill>
                <a:schemeClr val="tx1">
                  <a:alpha val="2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one"/>
        <c:crossAx val="43052032"/>
        <c:crosses val="autoZero"/>
        <c:crossBetween val="midCat"/>
      </c:valAx>
      <c:spPr>
        <a:noFill/>
        <a:ln w="25413">
          <a:noFill/>
        </a:ln>
      </c:spPr>
    </c:plotArea>
    <c:legend>
      <c:legendPos val="b"/>
      <c:layout>
        <c:manualLayout>
          <c:xMode val="edge"/>
          <c:yMode val="edge"/>
          <c:x val="0"/>
          <c:y val="0.88661892137854625"/>
          <c:w val="0.73874864666426299"/>
          <c:h val="9.5918807491887026E-2"/>
        </c:manualLayout>
      </c:layout>
      <c:overlay val="0"/>
      <c:spPr>
        <a:ln>
          <a:noFill/>
        </a:ln>
      </c:spPr>
      <c:txPr>
        <a:bodyPr/>
        <a:lstStyle/>
        <a:p>
          <a:pPr rtl="0">
            <a:defRPr sz="1100" b="1" kern="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360163312919222E-2"/>
          <c:y val="3.4584463019251374E-2"/>
          <c:w val="0.88136823174880918"/>
          <c:h val="0.71301799800022236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аварии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1.7290001914161225E-2"/>
                  <c:y val="-9.9733676028775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32681545214761E-3"/>
                  <c:y val="-7.49070622364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96250515039143E-3"/>
                  <c:y val="-6.901038077781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481252575195715E-3"/>
                  <c:y val="-9.088822317466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9.1600975717317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432098765432143E-3"/>
                  <c:y val="-6.1732939487132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6296746899221674E-3"/>
                  <c:y val="-0.110530046718668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7346615665625263E-3"/>
                  <c:y val="-9.4121664921033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2151258870418981E-7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1729428444435809E-3"/>
                  <c:y val="-2.0212456244315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3334241748829605E-3"/>
                  <c:y val="-6.900995011162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6976176803610317E-3"/>
                  <c:y val="-6.72020134505664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4.7292342994919084E-3"/>
                  <c:y val="-4.4896519528127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6.1728395061729485E-3"/>
                  <c:y val="-2.8060326608944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9443757725587184E-3"/>
                  <c:y val="-4.3755684793693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1536876802637035E-2"/>
                  <c:y val="-7.1102987789752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12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  <c:pt idx="4">
                  <c:v>8</c:v>
                </c:pt>
                <c:pt idx="5">
                  <c:v>3</c:v>
                </c:pt>
                <c:pt idx="6">
                  <c:v>12</c:v>
                </c:pt>
                <c:pt idx="7">
                  <c:v>7</c:v>
                </c:pt>
                <c:pt idx="8">
                  <c:v>2</c:v>
                </c:pt>
                <c:pt idx="9">
                  <c:v>1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смертельные несчастные случаи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2.4691358024691412E-2"/>
                  <c:y val="-0.286215331411237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433E-3"/>
                  <c:y val="-0.263767070124081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160493827160767E-3"/>
                  <c:y val="-0.252542939480503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1728395061728704E-3"/>
                  <c:y val="-0.238512776176031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296296296296433E-3"/>
                  <c:y val="-0.238512776176031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432098765431541E-3"/>
                  <c:y val="-0.277797233428553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9629690911627547E-3"/>
                  <c:y val="-0.189572796367244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1728395061728392E-3"/>
                  <c:y val="-0.190810220940825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6296296296296433E-3"/>
                  <c:y val="-0.204840384245298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5432098765432143E-3"/>
                  <c:y val="-0.196422286262614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0.16626901821890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1729428444435887E-3"/>
                  <c:y val="-0.188146860615749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7.6006127560354873E-3"/>
                  <c:y val="-0.11366744990490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5432098765433265E-3"/>
                  <c:y val="-0.188004188279931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3.2966222859974262E-3"/>
                  <c:y val="-0.14812568522708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6.5926308037204898E-3"/>
                  <c:y val="-0.143569895399796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t" anchorCtr="0"/>
              <a:lstStyle/>
              <a:p>
                <a:pPr>
                  <a:defRPr sz="1200" b="1"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88</c:v>
                </c:pt>
                <c:pt idx="1">
                  <c:v>74</c:v>
                </c:pt>
                <c:pt idx="2">
                  <c:v>56</c:v>
                </c:pt>
                <c:pt idx="3">
                  <c:v>62</c:v>
                </c:pt>
                <c:pt idx="4">
                  <c:v>62</c:v>
                </c:pt>
                <c:pt idx="5">
                  <c:v>56</c:v>
                </c:pt>
                <c:pt idx="6">
                  <c:v>57</c:v>
                </c:pt>
                <c:pt idx="7">
                  <c:v>48</c:v>
                </c:pt>
                <c:pt idx="8">
                  <c:v>56</c:v>
                </c:pt>
                <c:pt idx="9">
                  <c:v>45</c:v>
                </c:pt>
                <c:pt idx="10">
                  <c:v>35</c:v>
                </c:pt>
                <c:pt idx="11">
                  <c:v>52</c:v>
                </c:pt>
                <c:pt idx="12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307008"/>
        <c:axId val="81882496"/>
      </c:areaChart>
      <c:catAx>
        <c:axId val="4330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1882496"/>
        <c:crosses val="autoZero"/>
        <c:auto val="1"/>
        <c:lblAlgn val="ctr"/>
        <c:lblOffset val="100"/>
        <c:noMultiLvlLbl val="0"/>
      </c:catAx>
      <c:valAx>
        <c:axId val="81882496"/>
        <c:scaling>
          <c:orientation val="minMax"/>
          <c:max val="140"/>
        </c:scaling>
        <c:delete val="0"/>
        <c:axPos val="l"/>
        <c:majorGridlines>
          <c:spPr>
            <a:ln>
              <a:solidFill>
                <a:schemeClr val="tx1">
                  <a:alpha val="26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100"/>
            </a:pPr>
            <a:endParaRPr lang="ru-RU"/>
          </a:p>
        </c:txPr>
        <c:crossAx val="43307008"/>
        <c:crosses val="autoZero"/>
        <c:crossBetween val="midCat"/>
      </c:valAx>
      <c:spPr>
        <a:noFill/>
        <a:ln w="25392">
          <a:noFill/>
        </a:ln>
      </c:spPr>
    </c:plotArea>
    <c:legend>
      <c:legendPos val="b"/>
      <c:layout>
        <c:manualLayout>
          <c:xMode val="edge"/>
          <c:yMode val="edge"/>
          <c:x val="0.23794827871485186"/>
          <c:y val="0.88785667773765775"/>
          <c:w val="0.46469242024598595"/>
          <c:h val="0.11214332226234117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28278002780818E-2"/>
          <c:y val="0"/>
          <c:w val="0.9029434439944386"/>
          <c:h val="0.78590018680728657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аварии</c:v>
                </c:pt>
              </c:strCache>
            </c:strRef>
          </c:tx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1.0689048018233661E-2"/>
                  <c:y val="-7.0052732608168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9.9241371194904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361310022792129E-2"/>
                  <c:y val="-9.9241371194904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8990904136466408E-17"/>
                  <c:y val="-9.9241371194904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72262004558416E-3"/>
                  <c:y val="-0.12259228206429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798180827293257E-17"/>
                  <c:y val="-9.92413711949047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0689048018233668E-2"/>
                  <c:y val="-1.75136428156417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3361310022791881E-2"/>
                  <c:y val="-5.837727717347338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 formatCode="dd/mm/yyyy">
                  <c:v>2017</c:v>
                </c:pt>
                <c:pt idx="12" formatCode="dd/mm/yyyy">
                  <c:v>2018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4</c:v>
                </c:pt>
                <c:pt idx="1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смертельные несчастные случаи</c:v>
                </c:pt>
              </c:strCache>
            </c:strRef>
          </c:tx>
          <c:spPr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1.0689048018233661E-2"/>
                  <c:y val="-0.151780920651030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8.17281880428630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445240091168078E-3"/>
                  <c:y val="-0.233509108693893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8990904136466408E-17"/>
                  <c:y val="-0.140105465216336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990904136466408E-17"/>
                  <c:y val="-0.11091682662959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8.17281880428627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722620045585141E-3"/>
                  <c:y val="-5.83772771734733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672262004558318E-3"/>
                  <c:y val="-9.34036434775573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068904801823386E-2"/>
                  <c:y val="-8.17281880428627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0689048018233669E-2"/>
                  <c:y val="-4.67018217387787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672262004558416E-3"/>
                  <c:y val="-4.67018217387787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 formatCode="dd/mm/yyyy">
                  <c:v>2017</c:v>
                </c:pt>
                <c:pt idx="12" formatCode="dd/mm/yyyy">
                  <c:v>2018</c:v>
                </c:pt>
              </c:numCache>
            </c:num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8</c:v>
                </c:pt>
                <c:pt idx="1">
                  <c:v>3</c:v>
                </c:pt>
                <c:pt idx="2">
                  <c:v>14</c:v>
                </c:pt>
                <c:pt idx="3">
                  <c:v>6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308544"/>
        <c:axId val="81885376"/>
      </c:areaChart>
      <c:catAx>
        <c:axId val="4330854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1885376"/>
        <c:crosses val="autoZero"/>
        <c:auto val="1"/>
        <c:lblAlgn val="ctr"/>
        <c:lblOffset val="100"/>
        <c:noMultiLvlLbl val="0"/>
      </c:catAx>
      <c:valAx>
        <c:axId val="818853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433085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2.9716184733682687E-2"/>
          <c:y val="0.91856700918337308"/>
          <c:w val="0.97028381526631724"/>
          <c:h val="8.1433277293694151E-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0.29875</cdr:x>
      <cdr:y>0.0377</cdr:y>
    </cdr:from>
    <cdr:to>
      <cdr:x>0.40986</cdr:x>
      <cdr:y>0.22069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58616" y="18841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0.87641</cdr:x>
      <cdr:y>0.71845</cdr:y>
    </cdr:from>
    <cdr:to>
      <cdr:x>0.90659</cdr:x>
      <cdr:y>0.76382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595813" y="2574205"/>
          <a:ext cx="158246" cy="162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0.19684</cdr:x>
      <cdr:y>0.16947</cdr:y>
    </cdr:from>
    <cdr:to>
      <cdr:x>0.32947</cdr:x>
      <cdr:y>0.29005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61840" y="607194"/>
          <a:ext cx="6480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0.61128</cdr:x>
      <cdr:y>0.40111</cdr:y>
    </cdr:from>
    <cdr:to>
      <cdr:x>0.75479</cdr:x>
      <cdr:y>0.55131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86894" y="1437174"/>
          <a:ext cx="701247" cy="538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0.56689</cdr:x>
      <cdr:y>0.62916</cdr:y>
    </cdr:from>
    <cdr:to>
      <cdr:x>0.62271</cdr:x>
      <cdr:y>0.66368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1868" y="3026983"/>
          <a:ext cx="351710" cy="166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0.35551</cdr:x>
      <cdr:y>0.09375</cdr:y>
    </cdr:from>
    <cdr:to>
      <cdr:x>0.43084</cdr:x>
      <cdr:y>0.16095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239993" y="451049"/>
          <a:ext cx="474619" cy="323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4836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0.57115</cdr:x>
      <cdr:y>0.68781</cdr:y>
    </cdr:from>
    <cdr:to>
      <cdr:x>0.6671</cdr:x>
      <cdr:y>0.72479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98705" y="3309156"/>
          <a:ext cx="604578" cy="177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130</a:t>
          </a:r>
          <a:endParaRPr lang="ru-RU" sz="11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0.20084</cdr:x>
      <cdr:y>0.48659</cdr:y>
    </cdr:from>
    <cdr:to>
      <cdr:x>0.26148</cdr:x>
      <cdr:y>0.66087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5739" y="874155"/>
          <a:ext cx="339908" cy="313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0.09009</cdr:x>
      <cdr:y>0.62767</cdr:y>
    </cdr:from>
    <cdr:to>
      <cdr:x>0.14458</cdr:x>
      <cdr:y>0.78096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380" y="1127619"/>
          <a:ext cx="432085" cy="275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1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0.11712</cdr:x>
      <cdr:y>0.62767</cdr:y>
    </cdr:from>
    <cdr:to>
      <cdr:x>0.16992</cdr:x>
      <cdr:y>0.80196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28694" y="1127619"/>
          <a:ext cx="418684" cy="313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1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0.13528</cdr:x>
      <cdr:y>0.46156</cdr:y>
    </cdr:from>
    <cdr:to>
      <cdr:x>0.20367</cdr:x>
      <cdr:y>0.63585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58277" y="829189"/>
          <a:ext cx="383334" cy="313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5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0.17916</cdr:x>
      <cdr:y>0.46861</cdr:y>
    </cdr:from>
    <cdr:to>
      <cdr:x>0.23697</cdr:x>
      <cdr:y>0.6429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47429" y="841867"/>
          <a:ext cx="402500" cy="313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/>
            <a:t>1</a:t>
          </a:r>
        </a:p>
      </cdr:txBody>
    </cdr:sp>
  </cdr:relSizeAnchor>
  <cdr:relSizeAnchor xmlns:cdr="http://schemas.openxmlformats.org/drawingml/2006/chartDrawing">
    <cdr:from>
      <cdr:x>0.17911</cdr:x>
      <cdr:y>0.24995</cdr:y>
    </cdr:from>
    <cdr:to>
      <cdr:x>0.23692</cdr:x>
      <cdr:y>0.41028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003940" y="449030"/>
          <a:ext cx="3240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/>
            <a:t>9</a:t>
          </a:r>
        </a:p>
      </cdr:txBody>
    </cdr:sp>
  </cdr:relSizeAnchor>
  <cdr:relSizeAnchor xmlns:cdr="http://schemas.openxmlformats.org/drawingml/2006/chartDrawing">
    <cdr:from>
      <cdr:x>0.47217</cdr:x>
      <cdr:y>0.25825</cdr:y>
    </cdr:from>
    <cdr:to>
      <cdr:x>0.52998</cdr:x>
      <cdr:y>0.41857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46583" y="463942"/>
          <a:ext cx="324031" cy="288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23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0.69369</cdr:x>
      <cdr:y>0.26979</cdr:y>
    </cdr:from>
    <cdr:to>
      <cdr:x>0.73873</cdr:x>
      <cdr:y>0.62894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00726" y="484677"/>
          <a:ext cx="357158" cy="645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32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0.0991</cdr:x>
      <cdr:y>0.07096</cdr:y>
    </cdr:from>
    <cdr:to>
      <cdr:x>0.15691</cdr:x>
      <cdr:y>0.24648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85818" y="127487"/>
          <a:ext cx="458411" cy="315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0.23468</cdr:x>
      <cdr:y>0.06474</cdr:y>
    </cdr:from>
    <cdr:to>
      <cdr:x>0.28828</cdr:x>
      <cdr:y>0.28034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315430" y="116306"/>
          <a:ext cx="300434" cy="387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10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0.36937</cdr:x>
      <cdr:y>0.07096</cdr:y>
    </cdr:from>
    <cdr:to>
      <cdr:x>0.41996</cdr:x>
      <cdr:y>0.24648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928958" y="127487"/>
          <a:ext cx="401159" cy="315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12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0.22642</cdr:x>
      <cdr:y>0.46861</cdr:y>
    </cdr:from>
    <cdr:to>
      <cdr:x>0.29142</cdr:x>
      <cdr:y>0.62384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714512" y="841867"/>
          <a:ext cx="492209" cy="2788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/>
            <a:t>6</a:t>
          </a:r>
        </a:p>
      </cdr:txBody>
    </cdr:sp>
  </cdr:relSizeAnchor>
  <cdr:relSizeAnchor xmlns:cdr="http://schemas.openxmlformats.org/drawingml/2006/chartDrawing">
    <cdr:from>
      <cdr:x>0.27353</cdr:x>
      <cdr:y>0.49101</cdr:y>
    </cdr:from>
    <cdr:to>
      <cdr:x>0.43667</cdr:x>
      <cdr:y>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533181" y="13419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0.36275</cdr:x>
      <cdr:y>0.49101</cdr:y>
    </cdr:from>
    <cdr:to>
      <cdr:x>0.52589</cdr:x>
      <cdr:y>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033247" y="13419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0.17117</cdr:x>
      <cdr:y>0.62767</cdr:y>
    </cdr:from>
    <cdr:to>
      <cdr:x>0.22215</cdr:x>
      <cdr:y>0.8265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357322" y="1127619"/>
          <a:ext cx="40425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</a:t>
          </a:r>
          <a:endParaRPr lang="ru-RU" sz="18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0.06541</cdr:x>
      <cdr:y>0.69713</cdr:y>
    </cdr:from>
    <cdr:to>
      <cdr:x>0.17583</cdr:x>
      <cdr:y>0.96168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2273151"/>
          <a:ext cx="486202" cy="862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/>
            <a:t>Количество </a:t>
          </a:r>
        </a:p>
        <a:p xmlns:a="http://schemas.openxmlformats.org/drawingml/2006/main">
          <a:pPr algn="ctr"/>
          <a:r>
            <a:rPr lang="ru-RU" sz="1300" b="1" dirty="0"/>
            <a:t>п</a:t>
          </a:r>
          <a:r>
            <a:rPr lang="ru-RU" sz="1300" b="1" dirty="0" smtClean="0"/>
            <a:t>роведенных</a:t>
          </a:r>
        </a:p>
        <a:p xmlns:a="http://schemas.openxmlformats.org/drawingml/2006/main">
          <a:pPr algn="ctr"/>
          <a:r>
            <a:rPr lang="ru-RU" sz="1300" b="1" dirty="0" smtClean="0"/>
            <a:t> проверок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0.2554</cdr:x>
      <cdr:y>0.70656</cdr:y>
    </cdr:from>
    <cdr:to>
      <cdr:x>0.41999</cdr:x>
      <cdr:y>0.97111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259631" y="3095806"/>
          <a:ext cx="811765" cy="1159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Количество </a:t>
          </a:r>
        </a:p>
        <a:p xmlns:a="http://schemas.openxmlformats.org/drawingml/2006/main">
          <a:pPr algn="ctr"/>
          <a:r>
            <a:rPr lang="ru-RU" sz="1300" b="1" dirty="0"/>
            <a:t>в</a:t>
          </a:r>
          <a:r>
            <a:rPr lang="ru-RU" sz="1300" b="1" dirty="0" smtClean="0"/>
            <a:t>ыявленных</a:t>
          </a:r>
        </a:p>
        <a:p xmlns:a="http://schemas.openxmlformats.org/drawingml/2006/main">
          <a:pPr algn="ctr"/>
          <a:r>
            <a:rPr lang="ru-RU" sz="1300" b="1" dirty="0" smtClean="0"/>
            <a:t> нарушений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0.5328</cdr:x>
      <cdr:y>0.69013</cdr:y>
    </cdr:from>
    <cdr:to>
      <cdr:x>0.68769</cdr:x>
      <cdr:y>0.95468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627783" y="3023798"/>
          <a:ext cx="763924" cy="1159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Количество </a:t>
          </a:r>
        </a:p>
        <a:p xmlns:a="http://schemas.openxmlformats.org/drawingml/2006/main">
          <a:pPr algn="ctr"/>
          <a:r>
            <a:rPr lang="ru-RU" sz="1300" b="1" dirty="0"/>
            <a:t>а</a:t>
          </a:r>
          <a:r>
            <a:rPr lang="ru-RU" sz="1300" b="1" dirty="0" smtClean="0"/>
            <a:t>дминистративных</a:t>
          </a:r>
        </a:p>
        <a:p xmlns:a="http://schemas.openxmlformats.org/drawingml/2006/main">
          <a:pPr algn="ctr"/>
          <a:r>
            <a:rPr lang="ru-RU" sz="1300" b="1" dirty="0" smtClean="0"/>
            <a:t> наказаний</a:t>
          </a:r>
        </a:p>
      </cdr:txBody>
    </cdr:sp>
  </cdr:relSizeAnchor>
  <cdr:relSizeAnchor xmlns:cdr="http://schemas.openxmlformats.org/drawingml/2006/chartDrawing">
    <cdr:from>
      <cdr:x>0.81798</cdr:x>
      <cdr:y>0.69013</cdr:y>
    </cdr:from>
    <cdr:to>
      <cdr:x>0.9284</cdr:x>
      <cdr:y>0.95468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034300" y="3023798"/>
          <a:ext cx="544595" cy="1159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/>
            <a:t>Общая сумма </a:t>
          </a:r>
        </a:p>
        <a:p xmlns:a="http://schemas.openxmlformats.org/drawingml/2006/main">
          <a:pPr algn="ctr"/>
          <a:r>
            <a:rPr lang="ru-RU" sz="1300" b="1" dirty="0" smtClean="0"/>
            <a:t>штрафов,</a:t>
          </a:r>
        </a:p>
        <a:p xmlns:a="http://schemas.openxmlformats.org/drawingml/2006/main">
          <a:pPr algn="ctr"/>
          <a:r>
            <a:rPr lang="ru-RU" sz="1300" b="1" dirty="0" smtClean="0"/>
            <a:t> млн. руб</a:t>
          </a:r>
          <a:r>
            <a:rPr lang="ru-RU" dirty="0" smtClean="0"/>
            <a:t>.</a:t>
          </a:r>
          <a:endParaRPr lang="ru-RU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0.06644</cdr:x>
      <cdr:y>0.66667</cdr:y>
    </cdr:from>
    <cdr:to>
      <cdr:x>0.17686</cdr:x>
      <cdr:y>0.93122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0187" y="2304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/>
            <a:t>Количество </a:t>
          </a:r>
        </a:p>
        <a:p xmlns:a="http://schemas.openxmlformats.org/drawingml/2006/main">
          <a:pPr algn="ctr"/>
          <a:r>
            <a:rPr lang="ru-RU" sz="1300" b="1" dirty="0"/>
            <a:t>п</a:t>
          </a:r>
          <a:r>
            <a:rPr lang="ru-RU" sz="1300" b="1" dirty="0" smtClean="0"/>
            <a:t>роведенных</a:t>
          </a:r>
        </a:p>
        <a:p xmlns:a="http://schemas.openxmlformats.org/drawingml/2006/main">
          <a:pPr algn="ctr"/>
          <a:r>
            <a:rPr lang="ru-RU" sz="1300" b="1" dirty="0" smtClean="0"/>
            <a:t> проверок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0.27063</cdr:x>
      <cdr:y>0.68793</cdr:y>
    </cdr:from>
    <cdr:to>
      <cdr:x>0.43522</cdr:x>
      <cdr:y>0.95248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166300" y="3136451"/>
          <a:ext cx="709308" cy="1206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Количество </a:t>
          </a:r>
        </a:p>
        <a:p xmlns:a="http://schemas.openxmlformats.org/drawingml/2006/main">
          <a:pPr algn="ctr"/>
          <a:r>
            <a:rPr lang="ru-RU" sz="1300" b="1" dirty="0"/>
            <a:t>в</a:t>
          </a:r>
          <a:r>
            <a:rPr lang="ru-RU" sz="1300" b="1" dirty="0" smtClean="0"/>
            <a:t>ыявленных</a:t>
          </a:r>
        </a:p>
        <a:p xmlns:a="http://schemas.openxmlformats.org/drawingml/2006/main">
          <a:pPr algn="ctr"/>
          <a:r>
            <a:rPr lang="ru-RU" sz="1300" b="1" dirty="0" smtClean="0"/>
            <a:t> нарушений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0.5472</cdr:x>
      <cdr:y>0.68047</cdr:y>
    </cdr:from>
    <cdr:to>
      <cdr:x>0.70209</cdr:x>
      <cdr:y>0.94502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167136" y="2218829"/>
          <a:ext cx="613432" cy="862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Количество </a:t>
          </a:r>
        </a:p>
        <a:p xmlns:a="http://schemas.openxmlformats.org/drawingml/2006/main">
          <a:pPr algn="ctr"/>
          <a:r>
            <a:rPr lang="ru-RU" sz="1300" b="1" dirty="0"/>
            <a:t>а</a:t>
          </a:r>
          <a:r>
            <a:rPr lang="ru-RU" sz="1300" b="1" dirty="0" smtClean="0"/>
            <a:t>дминистративных</a:t>
          </a:r>
        </a:p>
        <a:p xmlns:a="http://schemas.openxmlformats.org/drawingml/2006/main">
          <a:pPr algn="ctr"/>
          <a:r>
            <a:rPr lang="ru-RU" sz="1300" b="1" dirty="0" smtClean="0"/>
            <a:t> наказани</a:t>
          </a:r>
          <a:r>
            <a:rPr lang="ru-RU" b="1" dirty="0" smtClean="0"/>
            <a:t>й</a:t>
          </a:r>
          <a:endParaRPr lang="ru-RU" sz="1100" b="1" dirty="0" smtClean="0"/>
        </a:p>
      </cdr:txBody>
    </cdr:sp>
  </cdr:relSizeAnchor>
  <cdr:relSizeAnchor xmlns:cdr="http://schemas.openxmlformats.org/drawingml/2006/chartDrawing">
    <cdr:from>
      <cdr:x>0.82717</cdr:x>
      <cdr:y>0.6584</cdr:y>
    </cdr:from>
    <cdr:to>
      <cdr:x>0.93759</cdr:x>
      <cdr:y>0.92296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564722" y="3001810"/>
          <a:ext cx="475860" cy="1206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/>
            <a:t>Общая сумма </a:t>
          </a:r>
        </a:p>
        <a:p xmlns:a="http://schemas.openxmlformats.org/drawingml/2006/main">
          <a:pPr algn="ctr"/>
          <a:r>
            <a:rPr lang="ru-RU" sz="1300" b="1" dirty="0" smtClean="0"/>
            <a:t>штрафов,</a:t>
          </a:r>
        </a:p>
        <a:p xmlns:a="http://schemas.openxmlformats.org/drawingml/2006/main">
          <a:pPr algn="ctr"/>
          <a:r>
            <a:rPr lang="ru-RU" sz="1300" b="1" dirty="0" smtClean="0"/>
            <a:t> млн. руб</a:t>
          </a:r>
          <a:r>
            <a:rPr lang="ru-RU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0.77233</cdr:x>
      <cdr:y>0.52621</cdr:y>
    </cdr:from>
    <cdr:to>
      <cdr:x>0.88481</cdr:x>
      <cdr:y>0.61455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01875" y="1715839"/>
          <a:ext cx="45176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0.77664</cdr:x>
      <cdr:y>0.37947</cdr:y>
    </cdr:from>
    <cdr:to>
      <cdr:x>0.86706</cdr:x>
      <cdr:y>0.44572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46980" y="1730105"/>
          <a:ext cx="389669" cy="302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44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0.35892</cdr:x>
      <cdr:y>0.06211</cdr:y>
    </cdr:from>
    <cdr:to>
      <cdr:x>0.4891</cdr:x>
      <cdr:y>0.12836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46780" y="283184"/>
          <a:ext cx="561016" cy="302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10460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0.14025</cdr:x>
      <cdr:y>0.42498</cdr:y>
    </cdr:from>
    <cdr:to>
      <cdr:x>0.24934</cdr:x>
      <cdr:y>0.49123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04406" y="1937579"/>
          <a:ext cx="470128" cy="302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3191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0.63809</cdr:x>
      <cdr:y>0.5532</cdr:y>
    </cdr:from>
    <cdr:to>
      <cdr:x>0.70952</cdr:x>
      <cdr:y>0.61945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49883" y="2522193"/>
          <a:ext cx="307830" cy="302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959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0.57404</cdr:x>
      <cdr:y>0.52269</cdr:y>
    </cdr:from>
    <cdr:to>
      <cdr:x>0.78622</cdr:x>
      <cdr:y>0.72325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73844" y="23830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0.88325</cdr:x>
      <cdr:y>0.36316</cdr:y>
    </cdr:from>
    <cdr:to>
      <cdr:x>0.96797</cdr:x>
      <cdr:y>0.42663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806400" y="1655720"/>
          <a:ext cx="365104" cy="289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0.28151</cdr:x>
      <cdr:y>0.10621</cdr:y>
    </cdr:from>
    <cdr:to>
      <cdr:x>0.46966</cdr:x>
      <cdr:y>0.37829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3569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0.02245</cdr:x>
      <cdr:y>0.11969</cdr:y>
    </cdr:from>
    <cdr:to>
      <cdr:x>0.18543</cdr:x>
      <cdr:y>0.24733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982" y="635945"/>
          <a:ext cx="755007" cy="6782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1000" b="1" dirty="0" smtClean="0"/>
            <a:t>Карьеры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0.00017</cdr:x>
      <cdr:y>0.46221</cdr:y>
    </cdr:from>
    <cdr:to>
      <cdr:x>0.12354</cdr:x>
      <cdr:y>0.55632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94" y="2455903"/>
          <a:ext cx="57150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ru-RU" sz="1000" dirty="0" smtClean="0">
              <a:solidFill>
                <a:schemeClr val="tx1"/>
              </a:solidFill>
            </a:rPr>
            <a:t> </a:t>
          </a:r>
          <a:r>
            <a:rPr lang="ru-RU" sz="1000" b="1" dirty="0" smtClean="0">
              <a:solidFill>
                <a:schemeClr val="tx1"/>
              </a:solidFill>
            </a:rPr>
            <a:t>Подземные</a:t>
          </a:r>
        </a:p>
        <a:p xmlns:a="http://schemas.openxmlformats.org/drawingml/2006/main">
          <a:pPr algn="l"/>
          <a:r>
            <a:rPr lang="ru-RU" sz="1000" b="1" dirty="0" smtClean="0">
              <a:solidFill>
                <a:schemeClr val="tx1"/>
              </a:solidFill>
            </a:rPr>
            <a:t> рудники</a:t>
          </a:r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0.25979</cdr:y>
    </cdr:from>
    <cdr:to>
      <cdr:x>0.21779</cdr:x>
      <cdr:y>0.38332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1380343"/>
          <a:ext cx="1008906" cy="656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ru-RU" sz="1000" b="1" dirty="0" smtClean="0"/>
            <a:t>Дробильно-</a:t>
          </a:r>
        </a:p>
        <a:p xmlns:a="http://schemas.openxmlformats.org/drawingml/2006/main">
          <a:pPr algn="l"/>
          <a:r>
            <a:rPr lang="ru-RU" sz="1000" b="1" dirty="0" smtClean="0"/>
            <a:t>обогатительные </a:t>
          </a:r>
        </a:p>
        <a:p xmlns:a="http://schemas.openxmlformats.org/drawingml/2006/main">
          <a:pPr algn="l"/>
          <a:r>
            <a:rPr lang="ru-RU" sz="1000" b="1" dirty="0" smtClean="0"/>
            <a:t>фабрики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0.14816</cdr:x>
      <cdr:y>0.59901</cdr:y>
    </cdr:from>
    <cdr:to>
      <cdr:x>0.32596</cdr:x>
      <cdr:y>0.70614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20079" y="2013122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0.62378</cdr:x>
      <cdr:y>0.19169</cdr:y>
    </cdr:from>
    <cdr:to>
      <cdr:x>0.81193</cdr:x>
      <cdr:y>0.46378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953122" y="952678"/>
          <a:ext cx="890753" cy="1352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0.37336</cdr:x>
      <cdr:y>0.39531</cdr:y>
    </cdr:from>
    <cdr:to>
      <cdr:x>0.50011</cdr:x>
      <cdr:y>0.50244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29583" y="2100423"/>
          <a:ext cx="587171" cy="569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1000" b="1" dirty="0" smtClean="0"/>
            <a:t>Склады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0.19806</cdr:x>
      <cdr:y>0.72119</cdr:y>
    </cdr:from>
    <cdr:to>
      <cdr:x>0.40015</cdr:x>
      <cdr:y>0.84035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17530" y="3831963"/>
          <a:ext cx="936185" cy="633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1000" b="1" dirty="0" smtClean="0">
              <a:cs typeface="Times New Roman" panose="02020603050405020304" pitchFamily="18" charset="0"/>
            </a:rPr>
            <a:t>Погрузочно-</a:t>
          </a:r>
        </a:p>
        <a:p xmlns:a="http://schemas.openxmlformats.org/drawingml/2006/main">
          <a:pPr algn="r"/>
          <a:r>
            <a:rPr lang="ru-RU" sz="1000" b="1" dirty="0" smtClean="0">
              <a:cs typeface="Times New Roman" panose="02020603050405020304" pitchFamily="18" charset="0"/>
            </a:rPr>
            <a:t> разгрузочные</a:t>
          </a:r>
        </a:p>
        <a:p xmlns:a="http://schemas.openxmlformats.org/drawingml/2006/main">
          <a:pPr algn="r"/>
          <a:r>
            <a:rPr lang="ru-RU" sz="1000" b="1" dirty="0" smtClean="0">
              <a:cs typeface="Times New Roman" panose="02020603050405020304" pitchFamily="18" charset="0"/>
            </a:rPr>
            <a:t>площадки</a:t>
          </a:r>
          <a:endParaRPr lang="ru-RU" sz="1000" b="1" dirty="0"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0.43232</cdr:x>
      <cdr:y>0.14383</cdr:y>
    </cdr:from>
    <cdr:to>
      <cdr:x>0.61531</cdr:x>
      <cdr:y>0.44825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160240" y="4320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0.29317</cdr:x>
      <cdr:y>0.55632</cdr:y>
    </cdr:from>
    <cdr:to>
      <cdr:x>0.47121</cdr:x>
      <cdr:y>0.66786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358116" y="2955969"/>
          <a:ext cx="824772" cy="592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1000" b="1" dirty="0" smtClean="0">
              <a:cs typeface="Times New Roman" panose="02020603050405020304" pitchFamily="18" charset="0"/>
            </a:rPr>
            <a:t>Пункты</a:t>
          </a:r>
        </a:p>
        <a:p xmlns:a="http://schemas.openxmlformats.org/drawingml/2006/main">
          <a:pPr algn="r"/>
          <a:r>
            <a:rPr lang="ru-RU" sz="1000" b="1" dirty="0" smtClean="0">
              <a:cs typeface="Times New Roman" panose="02020603050405020304" pitchFamily="18" charset="0"/>
            </a:rPr>
            <a:t>изготовления</a:t>
          </a:r>
        </a:p>
        <a:p xmlns:a="http://schemas.openxmlformats.org/drawingml/2006/main">
          <a:pPr algn="r"/>
          <a:r>
            <a:rPr lang="ru-RU" sz="1000" b="1" dirty="0" smtClean="0">
              <a:cs typeface="Times New Roman" panose="02020603050405020304" pitchFamily="18" charset="0"/>
            </a:rPr>
            <a:t>ВМ</a:t>
          </a:r>
          <a:endParaRPr lang="ru-RU" sz="1000" b="1" dirty="0"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0.26233</cdr:x>
      <cdr:y>0.67733</cdr:y>
    </cdr:from>
    <cdr:to>
      <cdr:x>0.41107</cdr:x>
      <cdr:y>0.75265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215240" y="3598911"/>
          <a:ext cx="689040" cy="400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/>
            <a:t> Полигоны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0.69412</cdr:x>
      <cdr:y>0.2202</cdr:y>
    </cdr:from>
    <cdr:to>
      <cdr:x>0.82382</cdr:x>
      <cdr:y>0.41198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215504" y="1170019"/>
          <a:ext cx="600837" cy="1019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0.64785</cdr:x>
      <cdr:y>0.19331</cdr:y>
    </cdr:from>
    <cdr:to>
      <cdr:x>0.83085</cdr:x>
      <cdr:y>0.49773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001190" y="1027143"/>
          <a:ext cx="847750" cy="161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1000" b="1" dirty="0" smtClean="0">
              <a:solidFill>
                <a:schemeClr val="tx1"/>
              </a:solidFill>
            </a:rPr>
            <a:t>Индукционные</a:t>
          </a:r>
        </a:p>
        <a:p xmlns:a="http://schemas.openxmlformats.org/drawingml/2006/main">
          <a:pPr algn="r"/>
          <a:r>
            <a:rPr lang="ru-RU" sz="1000" b="1" dirty="0" smtClean="0">
              <a:solidFill>
                <a:schemeClr val="tx1"/>
              </a:solidFill>
            </a:rPr>
            <a:t>электропечи</a:t>
          </a:r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0.60639</cdr:x>
      <cdr:y>0.28689</cdr:y>
    </cdr:from>
    <cdr:to>
      <cdr:x>0.78939</cdr:x>
      <cdr:y>0.59131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809106" y="1524359"/>
          <a:ext cx="847750" cy="161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1000" b="1" dirty="0" smtClean="0"/>
            <a:t>Дуговые </a:t>
          </a:r>
        </a:p>
        <a:p xmlns:a="http://schemas.openxmlformats.org/drawingml/2006/main">
          <a:pPr algn="r"/>
          <a:r>
            <a:rPr lang="ru-RU" sz="1000" b="1" dirty="0" smtClean="0"/>
            <a:t>электропечи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0.59085</cdr:x>
      <cdr:y>0.53083</cdr:y>
    </cdr:from>
    <cdr:to>
      <cdr:x>0.7545</cdr:x>
      <cdr:y>0.64485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737098" y="2820503"/>
          <a:ext cx="758111" cy="605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just"/>
          <a:r>
            <a:rPr lang="ru-RU" sz="1000" dirty="0" smtClean="0"/>
            <a:t> </a:t>
          </a:r>
          <a:r>
            <a:rPr lang="ru-RU" sz="1000" b="1" dirty="0" smtClean="0"/>
            <a:t>Прокатные </a:t>
          </a:r>
        </a:p>
        <a:p xmlns:a="http://schemas.openxmlformats.org/drawingml/2006/main">
          <a:pPr algn="just"/>
          <a:r>
            <a:rPr lang="ru-RU" sz="1000" b="1" dirty="0" smtClean="0"/>
            <a:t>           станы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0.1537</cdr:x>
      <cdr:y>0.11186</cdr:y>
    </cdr:from>
    <cdr:to>
      <cdr:x>0.28712</cdr:x>
      <cdr:y>0.22299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712008" y="594371"/>
          <a:ext cx="618070" cy="590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   </a:t>
          </a:r>
          <a:r>
            <a:rPr lang="ru-RU" sz="1050" b="1" dirty="0" smtClean="0"/>
            <a:t>1834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0.10898</cdr:x>
      <cdr:y>0.51042</cdr:y>
    </cdr:from>
    <cdr:to>
      <cdr:x>0.20688</cdr:x>
      <cdr:y>0.62154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504850" y="2712068"/>
          <a:ext cx="453523" cy="590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 smtClean="0"/>
            <a:t>165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0.08896</cdr:x>
      <cdr:y>0.58478</cdr:y>
    </cdr:from>
    <cdr:to>
      <cdr:x>0.17312</cdr:x>
      <cdr:y>0.67367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412089" y="3107184"/>
          <a:ext cx="389872" cy="4723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99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0.14007</cdr:x>
      <cdr:y>0.31399</cdr:y>
    </cdr:from>
    <cdr:to>
      <cdr:x>0.23337</cdr:x>
      <cdr:y>0.42511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648866" y="1668375"/>
          <a:ext cx="432214" cy="590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275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0.47822</cdr:x>
      <cdr:y>0.39499</cdr:y>
    </cdr:from>
    <cdr:to>
      <cdr:x>0.58703</cdr:x>
      <cdr:y>0.48388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2215372" y="2098713"/>
          <a:ext cx="504063" cy="4723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</a:t>
          </a:r>
          <a:r>
            <a:rPr lang="ru-RU" b="1" dirty="0" smtClean="0"/>
            <a:t>588</a:t>
          </a:r>
          <a:r>
            <a:rPr lang="ru-RU" sz="1100" b="1" dirty="0" smtClean="0"/>
            <a:t> 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0.40432</cdr:x>
      <cdr:y>0.76553</cdr:y>
    </cdr:from>
    <cdr:to>
      <cdr:x>0.50224</cdr:x>
      <cdr:y>0.85442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1873002" y="4067541"/>
          <a:ext cx="453616" cy="4723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/>
            <a:t>4</a:t>
          </a:r>
          <a:r>
            <a:rPr lang="ru-RU" sz="1100" b="1" dirty="0" smtClean="0"/>
            <a:t>2</a:t>
          </a:r>
          <a:r>
            <a:rPr lang="ru-RU" sz="1100" dirty="0" smtClean="0"/>
            <a:t> 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0.45798</cdr:x>
      <cdr:y>0.59347</cdr:y>
    </cdr:from>
    <cdr:to>
      <cdr:x>0.65333</cdr:x>
      <cdr:y>0.64961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2121609" y="3153346"/>
          <a:ext cx="904961" cy="298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155 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0.41986</cdr:x>
      <cdr:y>0.67331</cdr:y>
    </cdr:from>
    <cdr:to>
      <cdr:x>0.54575</cdr:x>
      <cdr:y>0.76689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1945010" y="3577557"/>
          <a:ext cx="583187" cy="497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/>
            <a:t>7</a:t>
          </a:r>
          <a:r>
            <a:rPr lang="ru-RU" sz="1100" b="1" dirty="0" smtClean="0"/>
            <a:t>5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0.81748</cdr:x>
      <cdr:y>0.2202</cdr:y>
    </cdr:from>
    <cdr:to>
      <cdr:x>0.93833</cdr:x>
      <cdr:y>0.31377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3787008" y="1170019"/>
          <a:ext cx="559839" cy="49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 smtClean="0"/>
            <a:t>938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0.77737</cdr:x>
      <cdr:y>0.31399</cdr:y>
    </cdr:from>
    <cdr:to>
      <cdr:x>0.89913</cdr:x>
      <cdr:y>0.42627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3601194" y="1668375"/>
          <a:ext cx="564055" cy="596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 smtClean="0"/>
            <a:t>560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0.75509</cdr:x>
      <cdr:y>0.54266</cdr:y>
    </cdr:from>
    <cdr:to>
      <cdr:x>0.95781</cdr:x>
      <cdr:y>0.67367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3497948" y="2883384"/>
          <a:ext cx="939103" cy="696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 smtClean="0"/>
            <a:t>232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0.59253</cdr:x>
      <cdr:y>0.11711</cdr:y>
    </cdr:from>
    <cdr:to>
      <cdr:x>0.77014</cdr:x>
      <cdr:y>0.19196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2742430" y="604829"/>
          <a:ext cx="822042" cy="386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Технические устройства</a:t>
          </a:r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0.41084</cdr:x>
      <cdr:y>0</cdr:y>
    </cdr:from>
    <cdr:to>
      <cdr:x>0.96911</cdr:x>
      <cdr:y>0.16708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7704" y="-1276350"/>
          <a:ext cx="2592288" cy="287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Добыча горной массы на ОПО</a:t>
          </a:r>
          <a:endParaRPr lang="ru-RU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0.10989</cdr:x>
      <cdr:y>0.40909</cdr:y>
    </cdr:from>
    <cdr:to>
      <cdr:x>0.18681</cdr:x>
      <cdr:y>0.48485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48" y="1928826"/>
          <a:ext cx="50006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0.78022</cdr:x>
      <cdr:y>0.80606</cdr:y>
    </cdr:from>
    <cdr:to>
      <cdr:x>0.92088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72066" y="40719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0.69231</cdr:x>
      <cdr:y>0.80606</cdr:y>
    </cdr:from>
    <cdr:to>
      <cdr:x>0.83297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500562" y="41434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0.67033</cdr:x>
      <cdr:y>0.80606</cdr:y>
    </cdr:from>
    <cdr:to>
      <cdr:x>0.81099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57686" y="44291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0.14721</cdr:x>
      <cdr:y>0.2757</cdr:y>
    </cdr:from>
    <cdr:to>
      <cdr:x>0.22414</cdr:x>
      <cdr:y>0.35145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3568" y="648072"/>
          <a:ext cx="357220" cy="178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101,3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0.85934</cdr:x>
      <cdr:y>0.71212</cdr:y>
    </cdr:from>
    <cdr:to>
      <cdr:x>1</cdr:x>
      <cdr:y>0.90605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643602" y="33575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0.85934</cdr:x>
      <cdr:y>0.78787</cdr:y>
    </cdr:from>
    <cdr:to>
      <cdr:x>1</cdr:x>
      <cdr:y>0.98181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715040" y="3714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0.83077</cdr:x>
      <cdr:y>0.75676</cdr:y>
    </cdr:from>
    <cdr:to>
      <cdr:x>0.90769</cdr:x>
      <cdr:y>0.83784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857620" y="2000264"/>
          <a:ext cx="35719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95,4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0.21538</cdr:x>
      <cdr:y>0.24324</cdr:y>
    </cdr:from>
    <cdr:to>
      <cdr:x>0.30769</cdr:x>
      <cdr:y>0.35135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000100" y="642942"/>
          <a:ext cx="42862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0.23076</cdr:x>
      <cdr:y>0.24324</cdr:y>
    </cdr:from>
    <cdr:to>
      <cdr:x>0.33846</cdr:x>
      <cdr:y>0.35135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071538" y="642942"/>
          <a:ext cx="50006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101,4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0.92308</cdr:x>
      <cdr:y>0.45946</cdr:y>
    </cdr:from>
    <cdr:to>
      <cdr:x>1</cdr:x>
      <cdr:y>0.54054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86248" y="1214446"/>
          <a:ext cx="35719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0.87692</cdr:x>
      <cdr:y>0.2973</cdr:y>
    </cdr:from>
    <cdr:to>
      <cdr:x>0.98462</cdr:x>
      <cdr:y>0.37838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071934" y="785818"/>
          <a:ext cx="50006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105,9</a:t>
          </a:r>
          <a:endParaRPr lang="ru-RU" sz="11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0.38857</cdr:x>
      <cdr:y>0.21197</cdr:y>
    </cdr:from>
    <cdr:to>
      <cdr:x>0.46129</cdr:x>
      <cdr:y>0.32471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48562" y="541550"/>
          <a:ext cx="327240" cy="288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20</a:t>
          </a:r>
          <a:endParaRPr lang="ru-RU" sz="12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0.59813</cdr:x>
      <cdr:y>0.08633</cdr:y>
    </cdr:from>
    <cdr:to>
      <cdr:x>0.99065</cdr:x>
      <cdr:y>0.21231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08512" y="148032"/>
          <a:ext cx="302433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0.56344</cdr:x>
      <cdr:y>0.09034</cdr:y>
    </cdr:from>
    <cdr:to>
      <cdr:x>0.95597</cdr:x>
      <cdr:y>0.25831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41688" y="209770"/>
          <a:ext cx="3024728" cy="390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Объекты ведения горных работ</a:t>
          </a:r>
          <a:endParaRPr lang="ru-RU" sz="14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0.09688</cdr:x>
      <cdr:y>0.90885</cdr:y>
    </cdr:from>
    <cdr:to>
      <cdr:x>0.20587</cdr:x>
      <cdr:y>0.98434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472" y="5160636"/>
          <a:ext cx="642942" cy="42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rgbClr val="FF0000"/>
              </a:solidFill>
            </a:rPr>
            <a:t>аварии</a:t>
          </a:r>
          <a:endParaRPr lang="ru-RU" sz="13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0.33909</cdr:x>
      <cdr:y>0.90577</cdr:y>
    </cdr:from>
    <cdr:to>
      <cdr:x>0.59341</cdr:x>
      <cdr:y>0.98434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00232" y="5143131"/>
          <a:ext cx="1500198" cy="446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>
              <a:solidFill>
                <a:srgbClr val="FF0000"/>
              </a:solidFill>
            </a:rPr>
            <a:t>г</a:t>
          </a:r>
          <a:r>
            <a:rPr lang="ru-RU" sz="1300" b="1" dirty="0" smtClean="0">
              <a:solidFill>
                <a:srgbClr val="FF0000"/>
              </a:solidFill>
            </a:rPr>
            <a:t>рупповые случаи</a:t>
          </a:r>
        </a:p>
        <a:p xmlns:a="http://schemas.openxmlformats.org/drawingml/2006/main">
          <a:endParaRPr lang="ru-RU" sz="1300" b="1" dirty="0" smtClean="0">
            <a:solidFill>
              <a:srgbClr val="FF0000"/>
            </a:solidFill>
          </a:endParaRPr>
        </a:p>
        <a:p xmlns:a="http://schemas.openxmlformats.org/drawingml/2006/main">
          <a:endParaRPr lang="ru-RU" sz="13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0.64185</cdr:x>
      <cdr:y>0.90885</cdr:y>
    </cdr:from>
    <cdr:to>
      <cdr:x>0.90828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86182" y="5160635"/>
          <a:ext cx="1571636" cy="517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solidFill>
                <a:srgbClr val="FF0000"/>
              </a:solidFill>
            </a:rPr>
            <a:t>с</a:t>
          </a:r>
          <a:r>
            <a:rPr lang="ru-RU" sz="1300" b="1" dirty="0" smtClean="0">
              <a:solidFill>
                <a:srgbClr val="FF0000"/>
              </a:solidFill>
            </a:rPr>
            <a:t>мертельные случаи</a:t>
          </a:r>
        </a:p>
      </cdr:txBody>
    </cdr:sp>
  </cdr:relSizeAnchor>
  <cdr:relSizeAnchor xmlns:cdr="http://schemas.openxmlformats.org/drawingml/2006/chartDrawing">
    <cdr:from>
      <cdr:x>0.29875</cdr:x>
      <cdr:y>0.0377</cdr:y>
    </cdr:from>
    <cdr:to>
      <cdr:x>0.40986</cdr:x>
      <cdr:y>0.22069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56753" y="214067"/>
          <a:ext cx="690557" cy="1039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0.10888</cdr:x>
      <cdr:y>0.63408</cdr:y>
    </cdr:from>
    <cdr:to>
      <cdr:x>0.16399</cdr:x>
      <cdr:y>0.70344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42294" y="3600400"/>
          <a:ext cx="325087" cy="393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0.65453</cdr:x>
      <cdr:y>0.43317</cdr:y>
    </cdr:from>
    <cdr:to>
      <cdr:x>0.70088</cdr:x>
      <cdr:y>0.50501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067944" y="2459620"/>
          <a:ext cx="288048" cy="407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56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0.00481</cdr:x>
      <cdr:y>0</cdr:y>
    </cdr:from>
    <cdr:to>
      <cdr:x>1</cdr:x>
      <cdr:y>0.2029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895" y="0"/>
          <a:ext cx="6185179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altLang="ru-RU" sz="1900" b="1" dirty="0" smtClean="0">
              <a:solidFill>
                <a:srgbClr val="000000"/>
              </a:solidFill>
              <a:latin typeface="+mj-lt"/>
            </a:rPr>
            <a:t>Показатели аварийности и травматизма на ОПО ведения </a:t>
          </a:r>
        </a:p>
        <a:p xmlns:a="http://schemas.openxmlformats.org/drawingml/2006/main">
          <a:pPr algn="ctr"/>
          <a:r>
            <a:rPr lang="ru-RU" altLang="ru-RU" sz="1900" b="1" dirty="0" smtClean="0">
              <a:solidFill>
                <a:srgbClr val="000000"/>
              </a:solidFill>
              <a:latin typeface="+mj-lt"/>
            </a:rPr>
            <a:t>горных, взрывных работ и металлургических производств</a:t>
          </a:r>
        </a:p>
        <a:p xmlns:a="http://schemas.openxmlformats.org/drawingml/2006/main">
          <a:pPr algn="ctr"/>
          <a:r>
            <a:rPr lang="ru-RU" altLang="ru-RU" sz="1800" b="1" dirty="0">
              <a:solidFill>
                <a:srgbClr val="000000"/>
              </a:solidFill>
              <a:latin typeface="+mj-lt"/>
            </a:rPr>
            <a:t>в</a:t>
          </a:r>
          <a:r>
            <a:rPr lang="ru-RU" altLang="ru-RU" sz="1800" b="1" dirty="0" smtClean="0">
              <a:solidFill>
                <a:srgbClr val="000000"/>
              </a:solidFill>
              <a:latin typeface="+mj-lt"/>
            </a:rPr>
            <a:t> 2017-2018 </a:t>
          </a:r>
          <a:r>
            <a:rPr lang="ru-RU" altLang="ru-RU" sz="1800" b="1" dirty="0" err="1" smtClean="0">
              <a:solidFill>
                <a:srgbClr val="000000"/>
              </a:solidFill>
              <a:latin typeface="+mj-lt"/>
            </a:rPr>
            <a:t>г.г</a:t>
          </a:r>
          <a:r>
            <a:rPr lang="ru-RU" altLang="ru-RU" sz="1800" b="1" dirty="0" smtClean="0">
              <a:solidFill>
                <a:srgbClr val="000000"/>
              </a:solidFill>
              <a:latin typeface="+mj-lt"/>
            </a:rPr>
            <a:t>.</a:t>
          </a:r>
        </a:p>
        <a:p xmlns:a="http://schemas.openxmlformats.org/drawingml/2006/main">
          <a:endParaRPr lang="ru-RU" sz="1600" dirty="0">
            <a:latin typeface="+mj-lt"/>
          </a:endParaRPr>
        </a:p>
      </cdr:txBody>
    </cdr:sp>
  </cdr:relSizeAnchor>
  <cdr:relSizeAnchor xmlns:cdr="http://schemas.openxmlformats.org/drawingml/2006/chartDrawing">
    <cdr:from>
      <cdr:x>0.11944</cdr:x>
      <cdr:y>0.60871</cdr:y>
    </cdr:from>
    <cdr:to>
      <cdr:x>0.1714</cdr:x>
      <cdr:y>0.71948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42328" y="3456384"/>
          <a:ext cx="322936" cy="628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0.12728</cdr:x>
      <cdr:y>0.72348</cdr:y>
    </cdr:from>
    <cdr:to>
      <cdr:x>0.16625</cdr:x>
      <cdr:y>0.7755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91028" y="4108053"/>
          <a:ext cx="242201" cy="295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4</a:t>
          </a:r>
        </a:p>
      </cdr:txBody>
    </cdr:sp>
  </cdr:relSizeAnchor>
  <cdr:relSizeAnchor xmlns:cdr="http://schemas.openxmlformats.org/drawingml/2006/chartDrawing">
    <cdr:from>
      <cdr:x>0.38239</cdr:x>
      <cdr:y>0.72285</cdr:y>
    </cdr:from>
    <cdr:to>
      <cdr:x>0.41901</cdr:x>
      <cdr:y>0.76089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376555" y="4104456"/>
          <a:ext cx="227596" cy="215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7</a:t>
          </a:r>
        </a:p>
      </cdr:txBody>
    </cdr:sp>
  </cdr:relSizeAnchor>
  <cdr:relSizeAnchor xmlns:cdr="http://schemas.openxmlformats.org/drawingml/2006/chartDrawing">
    <cdr:from>
      <cdr:x>0.33655</cdr:x>
      <cdr:y>0.62902</cdr:y>
    </cdr:from>
    <cdr:to>
      <cdr:x>0.38537</cdr:x>
      <cdr:y>0.66706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091686" y="3571701"/>
          <a:ext cx="303420" cy="215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0.2644</cdr:x>
      <cdr:y>0.73978</cdr:y>
    </cdr:from>
    <cdr:to>
      <cdr:x>0.30115</cdr:x>
      <cdr:y>0.78227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1643244" y="4200594"/>
          <a:ext cx="228425" cy="241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0.11164</cdr:x>
      <cdr:y>0.6487</cdr:y>
    </cdr:from>
    <cdr:to>
      <cdr:x>0.15664</cdr:x>
      <cdr:y>0.69896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93824" y="3683423"/>
          <a:ext cx="279679" cy="285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10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0.3722</cdr:x>
      <cdr:y>0.78696</cdr:y>
    </cdr:from>
    <cdr:to>
      <cdr:x>0.42552</cdr:x>
      <cdr:y>0.83126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313236" y="4468529"/>
          <a:ext cx="331383" cy="251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0.6541</cdr:x>
      <cdr:y>0.78227</cdr:y>
    </cdr:from>
    <cdr:to>
      <cdr:x>0.70045</cdr:x>
      <cdr:y>0.83795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065292" y="4441879"/>
          <a:ext cx="288032" cy="316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3</a:t>
          </a:r>
          <a:endParaRPr lang="ru-RU" sz="14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0.55657</cdr:x>
      <cdr:y>0.19426</cdr:y>
    </cdr:from>
    <cdr:to>
      <cdr:x>0.71538</cdr:x>
      <cdr:y>0.38181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23282" y="947141"/>
          <a:ext cx="605866" cy="914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0.31119</cdr:x>
      <cdr:y>0.28182</cdr:y>
    </cdr:from>
    <cdr:to>
      <cdr:x>0.70757</cdr:x>
      <cdr:y>0.48695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87178" y="1374075"/>
          <a:ext cx="1512168" cy="1000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По результатам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 анализа 52 актов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расследования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0.15453</cdr:x>
      <cdr:y>0.75094</cdr:y>
    </cdr:from>
    <cdr:to>
      <cdr:x>0.26651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6141" y="1242851"/>
          <a:ext cx="330525" cy="412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1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0.15484</cdr:x>
      <cdr:y>0.75094</cdr:y>
    </cdr:from>
    <cdr:to>
      <cdr:x>0.26682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7036" y="1242851"/>
          <a:ext cx="330525" cy="412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1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0.29287</cdr:x>
      <cdr:y>0.74886</cdr:y>
    </cdr:from>
    <cdr:to>
      <cdr:x>0.41507</cdr:x>
      <cdr:y>0.95674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64457" y="1239402"/>
          <a:ext cx="360698" cy="344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1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0.15024</cdr:x>
      <cdr:y>0.56043</cdr:y>
    </cdr:from>
    <cdr:to>
      <cdr:x>0.26023</cdr:x>
      <cdr:y>0.80949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3469" y="927542"/>
          <a:ext cx="324648" cy="412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1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0.29099</cdr:x>
      <cdr:y>0.53499</cdr:y>
    </cdr:from>
    <cdr:to>
      <cdr:x>0.42431</cdr:x>
      <cdr:y>0.82755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58929" y="885447"/>
          <a:ext cx="393521" cy="484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1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0.5061</cdr:x>
      <cdr:y>0.34953</cdr:y>
    </cdr:from>
    <cdr:to>
      <cdr:x>0.61588</cdr:x>
      <cdr:y>0.52201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493862" y="578496"/>
          <a:ext cx="324038" cy="285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/>
            <a:t>2</a:t>
          </a:r>
        </a:p>
      </cdr:txBody>
    </cdr:sp>
  </cdr:relSizeAnchor>
  <cdr:relSizeAnchor xmlns:cdr="http://schemas.openxmlformats.org/drawingml/2006/chartDrawing">
    <cdr:from>
      <cdr:x>0.21724</cdr:x>
      <cdr:y>0.32843</cdr:y>
    </cdr:from>
    <cdr:to>
      <cdr:x>0.3133</cdr:x>
      <cdr:y>0.49979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1223" y="543564"/>
          <a:ext cx="283541" cy="283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/>
            <a:t>2</a:t>
          </a:r>
        </a:p>
      </cdr:txBody>
    </cdr:sp>
  </cdr:relSizeAnchor>
  <cdr:relSizeAnchor xmlns:cdr="http://schemas.openxmlformats.org/drawingml/2006/chartDrawing">
    <cdr:from>
      <cdr:x>0.19791</cdr:x>
      <cdr:y>0.13166</cdr:y>
    </cdr:from>
    <cdr:to>
      <cdr:x>0.30768</cdr:x>
      <cdr:y>0.3492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84158" y="217906"/>
          <a:ext cx="3240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0.51831</cdr:x>
      <cdr:y>0.10908</cdr:y>
    </cdr:from>
    <cdr:to>
      <cdr:x>0.64322</cdr:x>
      <cdr:y>0.35702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529901" y="180532"/>
          <a:ext cx="368697" cy="41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0.81089</cdr:x>
      <cdr:y>0.09813</cdr:y>
    </cdr:from>
    <cdr:to>
      <cdr:x>0.91636</cdr:x>
      <cdr:y>0.31567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393505" y="162405"/>
          <a:ext cx="311316" cy="360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4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0.47562</cdr:x>
      <cdr:y>0.53417</cdr:y>
    </cdr:from>
    <cdr:to>
      <cdr:x>0.5854</cdr:x>
      <cdr:y>0.72762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403891" y="884080"/>
          <a:ext cx="324038" cy="320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</a:t>
          </a:r>
          <a:endParaRPr lang="ru-RU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3354F-234E-41C4-9E37-E9623261C4F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4766F-14E2-4EFD-82AA-69FFF695E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3C354-FFB5-40B3-B3E8-A622FDDC037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7B3570-756A-4B0A-B3EA-6232E7F6BAC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766F-14E2-4EFD-82AA-69FFF695E7C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90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>
            <a:grpSpLocks/>
          </p:cNvGrpSpPr>
          <p:nvPr userDrawn="1"/>
        </p:nvGrpSpPr>
        <p:grpSpPr bwMode="auto">
          <a:xfrm>
            <a:off x="0" y="0"/>
            <a:ext cx="9144000" cy="1285875"/>
            <a:chOff x="0" y="0"/>
            <a:chExt cx="9144000" cy="1285861"/>
          </a:xfrm>
        </p:grpSpPr>
        <p:pic>
          <p:nvPicPr>
            <p:cNvPr id="5" name="Рисунок 12" descr="head-main-bg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46" y="1"/>
              <a:ext cx="6929454" cy="128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 userDrawn="1"/>
          </p:nvSpPr>
          <p:spPr>
            <a:xfrm>
              <a:off x="0" y="0"/>
              <a:ext cx="2214563" cy="500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0" y="428620"/>
              <a:ext cx="2214563" cy="428620"/>
            </a:xfrm>
            <a:prstGeom prst="rect">
              <a:avLst/>
            </a:prstGeom>
            <a:solidFill>
              <a:srgbClr val="286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0" y="857241"/>
              <a:ext cx="2214563" cy="42862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CCA3-FFD5-4D19-A4F5-3097627FC3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BBB7-40E1-4174-9E54-03DC25B7D1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5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>
            <a:grpSpLocks/>
          </p:cNvGrpSpPr>
          <p:nvPr userDrawn="1"/>
        </p:nvGrpSpPr>
        <p:grpSpPr bwMode="auto">
          <a:xfrm>
            <a:off x="0" y="0"/>
            <a:ext cx="9144000" cy="1285875"/>
            <a:chOff x="0" y="0"/>
            <a:chExt cx="9144000" cy="1285861"/>
          </a:xfrm>
        </p:grpSpPr>
        <p:pic>
          <p:nvPicPr>
            <p:cNvPr id="5" name="Рисунок 12" descr="head-main-bg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46" y="1"/>
              <a:ext cx="6929454" cy="128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 userDrawn="1"/>
          </p:nvSpPr>
          <p:spPr>
            <a:xfrm>
              <a:off x="0" y="0"/>
              <a:ext cx="2214563" cy="500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0" y="428620"/>
              <a:ext cx="2214563" cy="428620"/>
            </a:xfrm>
            <a:prstGeom prst="rect">
              <a:avLst/>
            </a:prstGeom>
            <a:solidFill>
              <a:srgbClr val="286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0" y="857241"/>
              <a:ext cx="2214563" cy="42862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9D85-F779-4E42-A098-51F06045F2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9D66-5E0B-42E8-8FDF-D340928278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>
            <a:grpSpLocks/>
          </p:cNvGrpSpPr>
          <p:nvPr userDrawn="1"/>
        </p:nvGrpSpPr>
        <p:grpSpPr bwMode="auto">
          <a:xfrm>
            <a:off x="0" y="0"/>
            <a:ext cx="9144000" cy="1285875"/>
            <a:chOff x="0" y="0"/>
            <a:chExt cx="9144000" cy="1285861"/>
          </a:xfrm>
        </p:grpSpPr>
        <p:pic>
          <p:nvPicPr>
            <p:cNvPr id="5" name="Рисунок 12" descr="head-main-bg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46" y="1"/>
              <a:ext cx="6929454" cy="128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 userDrawn="1"/>
          </p:nvSpPr>
          <p:spPr>
            <a:xfrm>
              <a:off x="0" y="0"/>
              <a:ext cx="2214563" cy="500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0" y="428620"/>
              <a:ext cx="2214563" cy="428620"/>
            </a:xfrm>
            <a:prstGeom prst="rect">
              <a:avLst/>
            </a:prstGeom>
            <a:solidFill>
              <a:srgbClr val="286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0" y="857241"/>
              <a:ext cx="2214563" cy="42862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4D355-C367-4DB5-866E-7435690028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149F5-4373-481B-A1BD-B8A50794FB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9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>
            <a:grpSpLocks/>
          </p:cNvGrpSpPr>
          <p:nvPr userDrawn="1"/>
        </p:nvGrpSpPr>
        <p:grpSpPr bwMode="auto">
          <a:xfrm>
            <a:off x="0" y="0"/>
            <a:ext cx="9144000" cy="1285875"/>
            <a:chOff x="0" y="0"/>
            <a:chExt cx="9144000" cy="1285861"/>
          </a:xfrm>
        </p:grpSpPr>
        <p:pic>
          <p:nvPicPr>
            <p:cNvPr id="5" name="Рисунок 12" descr="head-main-bg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46" y="1"/>
              <a:ext cx="6929454" cy="128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 userDrawn="1"/>
          </p:nvSpPr>
          <p:spPr>
            <a:xfrm>
              <a:off x="0" y="0"/>
              <a:ext cx="2214563" cy="500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0" y="428620"/>
              <a:ext cx="2214563" cy="428620"/>
            </a:xfrm>
            <a:prstGeom prst="rect">
              <a:avLst/>
            </a:prstGeom>
            <a:solidFill>
              <a:srgbClr val="286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0" y="857241"/>
              <a:ext cx="2214563" cy="42862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2B023-80A5-4850-BC77-FCFBBC01D9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8550B-2DFF-4555-8766-1FB062B09B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>
            <a:grpSpLocks/>
          </p:cNvGrpSpPr>
          <p:nvPr userDrawn="1"/>
        </p:nvGrpSpPr>
        <p:grpSpPr bwMode="auto">
          <a:xfrm>
            <a:off x="0" y="0"/>
            <a:ext cx="9144000" cy="1285875"/>
            <a:chOff x="0" y="0"/>
            <a:chExt cx="9144000" cy="1285861"/>
          </a:xfrm>
        </p:grpSpPr>
        <p:pic>
          <p:nvPicPr>
            <p:cNvPr id="5" name="Рисунок 12" descr="head-main-bg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46" y="1"/>
              <a:ext cx="6929454" cy="128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 userDrawn="1"/>
          </p:nvSpPr>
          <p:spPr>
            <a:xfrm>
              <a:off x="0" y="0"/>
              <a:ext cx="2214563" cy="500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0" y="428620"/>
              <a:ext cx="2214563" cy="428620"/>
            </a:xfrm>
            <a:prstGeom prst="rect">
              <a:avLst/>
            </a:prstGeom>
            <a:solidFill>
              <a:srgbClr val="286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0" y="857241"/>
              <a:ext cx="2214563" cy="42862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DD9F4-ED25-42A7-A9E8-53D034A4CF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0AB71-EF37-4A8C-A064-1708B2C5CD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8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1"/>
          <p:cNvGrpSpPr>
            <a:grpSpLocks/>
          </p:cNvGrpSpPr>
          <p:nvPr userDrawn="1"/>
        </p:nvGrpSpPr>
        <p:grpSpPr bwMode="auto">
          <a:xfrm>
            <a:off x="0" y="0"/>
            <a:ext cx="9144000" cy="1285875"/>
            <a:chOff x="0" y="0"/>
            <a:chExt cx="9144000" cy="1285861"/>
          </a:xfrm>
        </p:grpSpPr>
        <p:pic>
          <p:nvPicPr>
            <p:cNvPr id="6" name="Рисунок 12" descr="head-main-bg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46" y="1"/>
              <a:ext cx="6929454" cy="128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 userDrawn="1"/>
          </p:nvSpPr>
          <p:spPr>
            <a:xfrm>
              <a:off x="0" y="0"/>
              <a:ext cx="2214563" cy="500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0" y="428620"/>
              <a:ext cx="2214563" cy="428620"/>
            </a:xfrm>
            <a:prstGeom prst="rect">
              <a:avLst/>
            </a:prstGeom>
            <a:solidFill>
              <a:srgbClr val="286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0" y="857241"/>
              <a:ext cx="2214563" cy="42862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25CF-AEBA-4A9F-B3B5-3B3D1E5BF9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721D5-B0AF-4587-B183-E0F6CADE8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4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11"/>
          <p:cNvGrpSpPr>
            <a:grpSpLocks/>
          </p:cNvGrpSpPr>
          <p:nvPr userDrawn="1"/>
        </p:nvGrpSpPr>
        <p:grpSpPr bwMode="auto">
          <a:xfrm>
            <a:off x="0" y="0"/>
            <a:ext cx="9144000" cy="1285875"/>
            <a:chOff x="0" y="0"/>
            <a:chExt cx="9144000" cy="1285861"/>
          </a:xfrm>
        </p:grpSpPr>
        <p:pic>
          <p:nvPicPr>
            <p:cNvPr id="8" name="Рисунок 12" descr="head-main-bg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46" y="1"/>
              <a:ext cx="6929454" cy="128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 userDrawn="1"/>
          </p:nvSpPr>
          <p:spPr>
            <a:xfrm>
              <a:off x="0" y="0"/>
              <a:ext cx="2214563" cy="500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0" y="428620"/>
              <a:ext cx="2214563" cy="428620"/>
            </a:xfrm>
            <a:prstGeom prst="rect">
              <a:avLst/>
            </a:prstGeom>
            <a:solidFill>
              <a:srgbClr val="286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0" y="857241"/>
              <a:ext cx="2214563" cy="42862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619A3-7FC0-4C83-8A69-3FE4AE256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FBEB-61C5-4B7C-ADCF-FCB911F36A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5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>
            <a:grpSpLocks/>
          </p:cNvGrpSpPr>
          <p:nvPr userDrawn="1"/>
        </p:nvGrpSpPr>
        <p:grpSpPr bwMode="auto">
          <a:xfrm>
            <a:off x="0" y="0"/>
            <a:ext cx="9144000" cy="1285875"/>
            <a:chOff x="0" y="0"/>
            <a:chExt cx="9144000" cy="1285861"/>
          </a:xfrm>
        </p:grpSpPr>
        <p:pic>
          <p:nvPicPr>
            <p:cNvPr id="4" name="Рисунок 12" descr="head-main-bg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46" y="1"/>
              <a:ext cx="6929454" cy="128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 userDrawn="1"/>
          </p:nvSpPr>
          <p:spPr>
            <a:xfrm>
              <a:off x="0" y="0"/>
              <a:ext cx="2214563" cy="500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 userDrawn="1"/>
          </p:nvSpPr>
          <p:spPr>
            <a:xfrm>
              <a:off x="0" y="428620"/>
              <a:ext cx="2214563" cy="428620"/>
            </a:xfrm>
            <a:prstGeom prst="rect">
              <a:avLst/>
            </a:prstGeom>
            <a:solidFill>
              <a:srgbClr val="286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0" y="857241"/>
              <a:ext cx="2214563" cy="42862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48471-0161-4CC5-AB5A-F7212E317C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5CCB-81C4-44C5-AED6-B11CB7C85C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8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 userDrawn="1"/>
        </p:nvGrpSpPr>
        <p:grpSpPr bwMode="auto">
          <a:xfrm>
            <a:off x="0" y="0"/>
            <a:ext cx="9144000" cy="1285875"/>
            <a:chOff x="0" y="0"/>
            <a:chExt cx="9144000" cy="1285861"/>
          </a:xfrm>
        </p:grpSpPr>
        <p:pic>
          <p:nvPicPr>
            <p:cNvPr id="3" name="Рисунок 12" descr="head-main-bg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46" y="1"/>
              <a:ext cx="6929454" cy="128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 userDrawn="1"/>
          </p:nvSpPr>
          <p:spPr>
            <a:xfrm>
              <a:off x="0" y="0"/>
              <a:ext cx="2214563" cy="500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Прямоугольник 4"/>
            <p:cNvSpPr/>
            <p:nvPr userDrawn="1"/>
          </p:nvSpPr>
          <p:spPr>
            <a:xfrm>
              <a:off x="0" y="428620"/>
              <a:ext cx="2214563" cy="428620"/>
            </a:xfrm>
            <a:prstGeom prst="rect">
              <a:avLst/>
            </a:prstGeom>
            <a:solidFill>
              <a:srgbClr val="286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 userDrawn="1"/>
          </p:nvSpPr>
          <p:spPr>
            <a:xfrm>
              <a:off x="0" y="857241"/>
              <a:ext cx="2214563" cy="42862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0081-5CB9-43F7-AF13-7F90DC8163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3362C-E3E7-4160-9C4E-A192313CE0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0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1"/>
          <p:cNvGrpSpPr>
            <a:grpSpLocks/>
          </p:cNvGrpSpPr>
          <p:nvPr userDrawn="1"/>
        </p:nvGrpSpPr>
        <p:grpSpPr bwMode="auto">
          <a:xfrm>
            <a:off x="0" y="0"/>
            <a:ext cx="9144000" cy="1285875"/>
            <a:chOff x="0" y="0"/>
            <a:chExt cx="9144000" cy="1285861"/>
          </a:xfrm>
        </p:grpSpPr>
        <p:pic>
          <p:nvPicPr>
            <p:cNvPr id="6" name="Рисунок 12" descr="head-main-bg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46" y="1"/>
              <a:ext cx="6929454" cy="128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 userDrawn="1"/>
          </p:nvSpPr>
          <p:spPr>
            <a:xfrm>
              <a:off x="0" y="0"/>
              <a:ext cx="2214563" cy="500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0" y="428620"/>
              <a:ext cx="2214563" cy="428620"/>
            </a:xfrm>
            <a:prstGeom prst="rect">
              <a:avLst/>
            </a:prstGeom>
            <a:solidFill>
              <a:srgbClr val="286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0" y="857241"/>
              <a:ext cx="2214563" cy="42862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87AAF-DE4F-482B-B387-C5BA2B2113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F3174-3E85-4C19-B04E-10D2A18716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3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1"/>
          <p:cNvGrpSpPr>
            <a:grpSpLocks/>
          </p:cNvGrpSpPr>
          <p:nvPr userDrawn="1"/>
        </p:nvGrpSpPr>
        <p:grpSpPr bwMode="auto">
          <a:xfrm>
            <a:off x="0" y="0"/>
            <a:ext cx="9144000" cy="1285875"/>
            <a:chOff x="0" y="0"/>
            <a:chExt cx="9144000" cy="1285861"/>
          </a:xfrm>
        </p:grpSpPr>
        <p:pic>
          <p:nvPicPr>
            <p:cNvPr id="6" name="Рисунок 12" descr="head-main-bg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46" y="1"/>
              <a:ext cx="6929454" cy="128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 userDrawn="1"/>
          </p:nvSpPr>
          <p:spPr>
            <a:xfrm>
              <a:off x="0" y="0"/>
              <a:ext cx="2214563" cy="500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0" y="428620"/>
              <a:ext cx="2214563" cy="428620"/>
            </a:xfrm>
            <a:prstGeom prst="rect">
              <a:avLst/>
            </a:prstGeom>
            <a:solidFill>
              <a:srgbClr val="286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0" y="857241"/>
              <a:ext cx="2214563" cy="42862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AA1F6-90F0-4FB8-A0DE-E76DF81A0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F5EE-87B8-4B2F-ACB9-DEF78A6EA5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8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F6C418-01F3-4962-980C-62D9435E09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A01910-125F-4EBE-AA28-A01E661C0A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31" name="Группа 6"/>
          <p:cNvGrpSpPr>
            <a:grpSpLocks/>
          </p:cNvGrpSpPr>
          <p:nvPr/>
        </p:nvGrpSpPr>
        <p:grpSpPr bwMode="auto">
          <a:xfrm>
            <a:off x="0" y="0"/>
            <a:ext cx="9144000" cy="1285875"/>
            <a:chOff x="0" y="0"/>
            <a:chExt cx="9144000" cy="1285861"/>
          </a:xfrm>
        </p:grpSpPr>
        <p:pic>
          <p:nvPicPr>
            <p:cNvPr id="1032" name="Рисунок 7" descr="head-main-bg.jp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46" y="1"/>
              <a:ext cx="6929454" cy="128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 userDrawn="1"/>
          </p:nvSpPr>
          <p:spPr>
            <a:xfrm>
              <a:off x="0" y="0"/>
              <a:ext cx="2214563" cy="500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0" y="428620"/>
              <a:ext cx="2214563" cy="428620"/>
            </a:xfrm>
            <a:prstGeom prst="rect">
              <a:avLst/>
            </a:prstGeom>
            <a:solidFill>
              <a:srgbClr val="286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0" y="857241"/>
              <a:ext cx="2214563" cy="428620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43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9" y="933452"/>
            <a:ext cx="8715375" cy="575944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2860A4"/>
                </a:solidFill>
                <a:latin typeface="Times New Roman" pitchFamily="18" charset="0"/>
                <a:cs typeface="Times New Roman" pitchFamily="18" charset="0"/>
              </a:rPr>
              <a:t>Государственный горный надзор</a:t>
            </a:r>
            <a:r>
              <a:rPr lang="ru-RU" sz="4800" b="1" dirty="0">
                <a:solidFill>
                  <a:srgbClr val="2860A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2860A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2860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082677" y="486916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4869160"/>
            <a:ext cx="483491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2860A4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2800" b="1" dirty="0">
                <a:solidFill>
                  <a:srgbClr val="2860A4"/>
                </a:solidFill>
                <a:latin typeface="Times New Roman" pitchFamily="18" charset="0"/>
                <a:cs typeface="Times New Roman" pitchFamily="18" charset="0"/>
              </a:rPr>
              <a:t>горного надзора</a:t>
            </a:r>
          </a:p>
          <a:p>
            <a:pPr>
              <a:spcBef>
                <a:spcPct val="0"/>
              </a:spcBef>
            </a:pPr>
            <a:endParaRPr lang="ru-RU" altLang="ru-RU" sz="2800" b="1" dirty="0">
              <a:solidFill>
                <a:srgbClr val="2860A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8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807019"/>
              </p:ext>
            </p:extLst>
          </p:nvPr>
        </p:nvGraphicFramePr>
        <p:xfrm>
          <a:off x="0" y="1725970"/>
          <a:ext cx="6300789" cy="481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-50800" y="1431086"/>
            <a:ext cx="96822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Arial" charset="0"/>
              </a:rPr>
              <a:t>Информация </a:t>
            </a: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об 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charset="0"/>
              </a:rPr>
              <a:t>опасных </a:t>
            </a: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производственных объектах (ОПО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charset="0"/>
              </a:rPr>
              <a:t>) и        эксплуатирующих организациях горной </a:t>
            </a: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и металлургической 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charset="0"/>
              </a:rPr>
              <a:t>отраслей</a:t>
            </a:r>
            <a:endParaRPr lang="ru-RU" altLang="ru-RU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2700" y="6449485"/>
            <a:ext cx="144463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684464" y="6360585"/>
            <a:ext cx="16603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charset="0"/>
              </a:rPr>
              <a:t>Взрывные работы 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4757217" y="6314418"/>
            <a:ext cx="1231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charset="0"/>
              </a:rPr>
              <a:t>Металлургия</a:t>
            </a:r>
            <a:r>
              <a:rPr lang="ru-RU" altLang="ru-RU" sz="1800" dirty="0">
                <a:latin typeface="Arial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4388" y="6436785"/>
            <a:ext cx="152400" cy="190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8" name="TextBox 1"/>
          <p:cNvSpPr txBox="1">
            <a:spLocks noChangeArrowheads="1"/>
          </p:cNvSpPr>
          <p:nvPr/>
        </p:nvSpPr>
        <p:spPr bwMode="auto">
          <a:xfrm>
            <a:off x="928689" y="6360584"/>
            <a:ext cx="1584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charset="0"/>
              </a:rPr>
              <a:t>Горные</a:t>
            </a:r>
            <a:r>
              <a:rPr lang="ru-RU" altLang="ru-RU" sz="1200" b="1"/>
              <a:t> </a:t>
            </a:r>
            <a:r>
              <a:rPr lang="ru-RU" altLang="ru-RU" sz="1200" b="1">
                <a:latin typeface="Arial" charset="0"/>
              </a:rPr>
              <a:t>работы</a:t>
            </a:r>
            <a:r>
              <a:rPr lang="ru-RU" altLang="ru-RU" sz="1200" b="1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40438" y="6455834"/>
            <a:ext cx="144462" cy="1926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6300789" y="6373285"/>
            <a:ext cx="2593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charset="0"/>
              </a:rPr>
              <a:t>Маркшейдерский контроль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2589" y="3228216"/>
            <a:ext cx="5746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dirty="0"/>
              <a:t> </a:t>
            </a:r>
            <a:r>
              <a:rPr lang="ru-RU" sz="1050" b="1" dirty="0" smtClean="0">
                <a:latin typeface="+mn-lt"/>
              </a:rPr>
              <a:t>1442</a:t>
            </a:r>
            <a:endParaRPr lang="ru-RU" sz="1050" b="1" dirty="0">
              <a:latin typeface="+mn-lt"/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594464"/>
              </p:ext>
            </p:extLst>
          </p:nvPr>
        </p:nvGraphicFramePr>
        <p:xfrm>
          <a:off x="4571206" y="1544601"/>
          <a:ext cx="4632512" cy="531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6442604"/>
            <a:ext cx="2079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70908" y="4570095"/>
            <a:ext cx="10005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b="1" dirty="0" smtClean="0"/>
              <a:t>Объекты</a:t>
            </a:r>
          </a:p>
          <a:p>
            <a:pPr algn="r"/>
            <a:r>
              <a:rPr lang="ru-RU" sz="1000" b="1" dirty="0" smtClean="0"/>
              <a:t> подземного</a:t>
            </a:r>
          </a:p>
          <a:p>
            <a:pPr algn="r"/>
            <a:r>
              <a:rPr lang="ru-RU" sz="1000" b="1" dirty="0" smtClean="0"/>
              <a:t> строительства</a:t>
            </a:r>
            <a:endParaRPr lang="ru-RU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50876" y="1196752"/>
            <a:ext cx="12105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Слайд </a:t>
            </a: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1</a:t>
            </a:r>
            <a:endParaRPr lang="ru-RU" altLang="ru-RU" sz="2000" b="1" dirty="0">
              <a:solidFill>
                <a:srgbClr val="000000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214810" y="5429264"/>
            <a:ext cx="1348784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Объекты     29 использования недр, не связанные             с добычей </a:t>
            </a:r>
            <a:endParaRPr lang="ru-RU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71538" y="2693916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4583</a:t>
            </a:r>
            <a:endParaRPr lang="ru-RU" sz="11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7458" y="2563111"/>
            <a:ext cx="1154502" cy="79206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 smtClean="0">
                <a:solidFill>
                  <a:schemeClr val="tx1"/>
                </a:solidFill>
              </a:rPr>
              <a:t>I </a:t>
            </a:r>
            <a:r>
              <a:rPr lang="ru-RU" sz="1050" b="1" dirty="0" smtClean="0">
                <a:solidFill>
                  <a:schemeClr val="tx1"/>
                </a:solidFill>
              </a:rPr>
              <a:t>класс</a:t>
            </a:r>
            <a:r>
              <a:rPr lang="en-US" sz="1050" b="1" dirty="0" smtClean="0">
                <a:solidFill>
                  <a:schemeClr val="tx1"/>
                </a:solidFill>
              </a:rPr>
              <a:t> – 6</a:t>
            </a:r>
            <a:r>
              <a:rPr lang="ru-RU" sz="1050" b="1" dirty="0" smtClean="0">
                <a:solidFill>
                  <a:schemeClr val="tx1"/>
                </a:solidFill>
              </a:rPr>
              <a:t>2</a:t>
            </a:r>
            <a:endParaRPr lang="en-US" sz="1050" b="1" dirty="0" smtClean="0">
              <a:solidFill>
                <a:schemeClr val="tx1"/>
              </a:solidFill>
            </a:endParaRPr>
          </a:p>
          <a:p>
            <a:r>
              <a:rPr lang="en-US" sz="1050" b="1" dirty="0" smtClean="0">
                <a:solidFill>
                  <a:schemeClr val="tx1"/>
                </a:solidFill>
              </a:rPr>
              <a:t>II </a:t>
            </a:r>
            <a:r>
              <a:rPr lang="ru-RU" sz="1050" b="1" dirty="0" smtClean="0">
                <a:solidFill>
                  <a:schemeClr val="tx1"/>
                </a:solidFill>
              </a:rPr>
              <a:t>класс -  549</a:t>
            </a:r>
            <a:endParaRPr lang="en-US" sz="1050" b="1" dirty="0" smtClean="0">
              <a:solidFill>
                <a:schemeClr val="tx1"/>
              </a:solidFill>
            </a:endParaRPr>
          </a:p>
          <a:p>
            <a:r>
              <a:rPr lang="en-US" sz="1050" b="1" dirty="0" smtClean="0">
                <a:solidFill>
                  <a:schemeClr val="tx1"/>
                </a:solidFill>
              </a:rPr>
              <a:t>III</a:t>
            </a:r>
            <a:r>
              <a:rPr lang="ru-RU" sz="1050" b="1" dirty="0" smtClean="0">
                <a:solidFill>
                  <a:schemeClr val="tx1"/>
                </a:solidFill>
              </a:rPr>
              <a:t> класс - 1539</a:t>
            </a:r>
            <a:endParaRPr lang="en-US" sz="1050" b="1" dirty="0" smtClean="0">
              <a:solidFill>
                <a:schemeClr val="tx1"/>
              </a:solidFill>
            </a:endParaRPr>
          </a:p>
          <a:p>
            <a:r>
              <a:rPr lang="en-US" sz="1050" b="1" dirty="0" smtClean="0">
                <a:solidFill>
                  <a:schemeClr val="tx1"/>
                </a:solidFill>
              </a:rPr>
              <a:t>IV </a:t>
            </a:r>
            <a:r>
              <a:rPr lang="ru-RU" sz="1050" b="1" dirty="0" smtClean="0">
                <a:solidFill>
                  <a:schemeClr val="tx1"/>
                </a:solidFill>
              </a:rPr>
              <a:t> класс - 252</a:t>
            </a:r>
            <a:r>
              <a:rPr lang="en-US" sz="1050" b="1" dirty="0" smtClean="0">
                <a:solidFill>
                  <a:schemeClr val="tx1"/>
                </a:solidFill>
              </a:rPr>
              <a:t> 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7458" y="3534916"/>
            <a:ext cx="1154502" cy="7200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>
                <a:solidFill>
                  <a:schemeClr val="tx1"/>
                </a:solidFill>
              </a:rPr>
              <a:t>I </a:t>
            </a:r>
            <a:r>
              <a:rPr lang="ru-RU" sz="1050" b="1" dirty="0">
                <a:solidFill>
                  <a:schemeClr val="tx1"/>
                </a:solidFill>
              </a:rPr>
              <a:t>класс</a:t>
            </a:r>
            <a:r>
              <a:rPr lang="en-US" sz="1050" b="1" dirty="0">
                <a:solidFill>
                  <a:schemeClr val="tx1"/>
                </a:solidFill>
              </a:rPr>
              <a:t> – </a:t>
            </a:r>
            <a:r>
              <a:rPr lang="ru-RU" sz="1050" b="1" dirty="0">
                <a:solidFill>
                  <a:schemeClr val="tx1"/>
                </a:solidFill>
              </a:rPr>
              <a:t> </a:t>
            </a:r>
            <a:r>
              <a:rPr lang="ru-RU" sz="1050" b="1" dirty="0" smtClean="0">
                <a:solidFill>
                  <a:schemeClr val="tx1"/>
                </a:solidFill>
              </a:rPr>
              <a:t>21</a:t>
            </a:r>
            <a:endParaRPr lang="en-US" sz="1050" b="1" dirty="0">
              <a:solidFill>
                <a:schemeClr val="tx1"/>
              </a:solidFill>
            </a:endParaRPr>
          </a:p>
          <a:p>
            <a:r>
              <a:rPr lang="en-US" sz="1050" b="1" dirty="0">
                <a:solidFill>
                  <a:schemeClr val="tx1"/>
                </a:solidFill>
              </a:rPr>
              <a:t>II </a:t>
            </a:r>
            <a:r>
              <a:rPr lang="ru-RU" sz="1050" b="1" dirty="0">
                <a:solidFill>
                  <a:schemeClr val="tx1"/>
                </a:solidFill>
              </a:rPr>
              <a:t>класс -  </a:t>
            </a:r>
            <a:r>
              <a:rPr lang="ru-RU" sz="1050" b="1" dirty="0" smtClean="0">
                <a:solidFill>
                  <a:schemeClr val="tx1"/>
                </a:solidFill>
              </a:rPr>
              <a:t>323</a:t>
            </a:r>
            <a:endParaRPr lang="en-US" sz="1050" b="1" dirty="0">
              <a:solidFill>
                <a:schemeClr val="tx1"/>
              </a:solidFill>
            </a:endParaRPr>
          </a:p>
          <a:p>
            <a:r>
              <a:rPr lang="en-US" sz="1050" b="1" dirty="0" smtClean="0">
                <a:solidFill>
                  <a:schemeClr val="tx1"/>
                </a:solidFill>
              </a:rPr>
              <a:t>III</a:t>
            </a:r>
            <a:r>
              <a:rPr lang="ru-RU" sz="1050" b="1" dirty="0" smtClean="0">
                <a:solidFill>
                  <a:schemeClr val="tx1"/>
                </a:solidFill>
              </a:rPr>
              <a:t> </a:t>
            </a:r>
            <a:r>
              <a:rPr lang="ru-RU" sz="1050" b="1" dirty="0">
                <a:solidFill>
                  <a:schemeClr val="tx1"/>
                </a:solidFill>
              </a:rPr>
              <a:t>класс - </a:t>
            </a:r>
            <a:r>
              <a:rPr lang="ru-RU" sz="1050" b="1" dirty="0" smtClean="0">
                <a:solidFill>
                  <a:schemeClr val="tx1"/>
                </a:solidFill>
              </a:rPr>
              <a:t>993</a:t>
            </a:r>
            <a:endParaRPr lang="en-US" sz="1050" b="1" dirty="0">
              <a:solidFill>
                <a:schemeClr val="tx1"/>
              </a:solidFill>
            </a:endParaRPr>
          </a:p>
          <a:p>
            <a:r>
              <a:rPr lang="en-US" sz="1050" b="1" dirty="0">
                <a:solidFill>
                  <a:schemeClr val="tx1"/>
                </a:solidFill>
              </a:rPr>
              <a:t>IV </a:t>
            </a:r>
            <a:r>
              <a:rPr lang="ru-RU" sz="1050" b="1" dirty="0">
                <a:solidFill>
                  <a:schemeClr val="tx1"/>
                </a:solidFill>
              </a:rPr>
              <a:t> класс - </a:t>
            </a:r>
            <a:r>
              <a:rPr lang="ru-RU" sz="1050" b="1" dirty="0" smtClean="0">
                <a:solidFill>
                  <a:schemeClr val="tx1"/>
                </a:solidFill>
              </a:rPr>
              <a:t>237</a:t>
            </a:r>
            <a:r>
              <a:rPr lang="en-US" sz="1050" b="1" dirty="0" smtClean="0">
                <a:solidFill>
                  <a:schemeClr val="tx1"/>
                </a:solidFill>
              </a:rPr>
              <a:t> 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7460" y="4405367"/>
            <a:ext cx="1082492" cy="639556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050" b="1" dirty="0">
                <a:solidFill>
                  <a:schemeClr val="tx1"/>
                </a:solidFill>
              </a:rPr>
              <a:t>I </a:t>
            </a:r>
            <a:r>
              <a:rPr lang="ru-RU" sz="1050" b="1" dirty="0">
                <a:solidFill>
                  <a:schemeClr val="tx1"/>
                </a:solidFill>
              </a:rPr>
              <a:t>класс</a:t>
            </a:r>
            <a:r>
              <a:rPr lang="en-US" sz="1050" b="1" dirty="0">
                <a:solidFill>
                  <a:schemeClr val="tx1"/>
                </a:solidFill>
              </a:rPr>
              <a:t> – </a:t>
            </a:r>
            <a:r>
              <a:rPr lang="ru-RU" sz="1050" b="1" dirty="0">
                <a:solidFill>
                  <a:schemeClr val="tx1"/>
                </a:solidFill>
              </a:rPr>
              <a:t> </a:t>
            </a:r>
            <a:r>
              <a:rPr lang="ru-RU" sz="1050" b="1" dirty="0" smtClean="0">
                <a:solidFill>
                  <a:schemeClr val="tx1"/>
                </a:solidFill>
              </a:rPr>
              <a:t>47</a:t>
            </a:r>
            <a:endParaRPr lang="en-US" sz="1050" b="1" dirty="0">
              <a:solidFill>
                <a:schemeClr val="tx1"/>
              </a:solidFill>
            </a:endParaRPr>
          </a:p>
          <a:p>
            <a:pPr lvl="0"/>
            <a:r>
              <a:rPr lang="en-US" sz="1050" b="1" dirty="0">
                <a:solidFill>
                  <a:schemeClr val="tx1"/>
                </a:solidFill>
              </a:rPr>
              <a:t>II </a:t>
            </a:r>
            <a:r>
              <a:rPr lang="ru-RU" sz="1050" b="1" dirty="0">
                <a:solidFill>
                  <a:schemeClr val="tx1"/>
                </a:solidFill>
              </a:rPr>
              <a:t>класс -  </a:t>
            </a:r>
            <a:r>
              <a:rPr lang="ru-RU" sz="1050" b="1" dirty="0" smtClean="0">
                <a:solidFill>
                  <a:schemeClr val="tx1"/>
                </a:solidFill>
              </a:rPr>
              <a:t>203</a:t>
            </a:r>
            <a:endParaRPr lang="en-US" sz="1050" b="1" dirty="0">
              <a:solidFill>
                <a:schemeClr val="tx1"/>
              </a:solidFill>
            </a:endParaRPr>
          </a:p>
          <a:p>
            <a:pPr lvl="0"/>
            <a:r>
              <a:rPr lang="en-US" sz="1050" b="1" dirty="0">
                <a:solidFill>
                  <a:schemeClr val="tx1"/>
                </a:solidFill>
              </a:rPr>
              <a:t>III</a:t>
            </a:r>
            <a:r>
              <a:rPr lang="ru-RU" sz="1050" b="1" dirty="0">
                <a:solidFill>
                  <a:schemeClr val="tx1"/>
                </a:solidFill>
              </a:rPr>
              <a:t> класс - </a:t>
            </a:r>
            <a:r>
              <a:rPr lang="ru-RU" sz="1050" b="1" dirty="0" smtClean="0">
                <a:solidFill>
                  <a:schemeClr val="tx1"/>
                </a:solidFill>
              </a:rPr>
              <a:t>610</a:t>
            </a:r>
            <a:r>
              <a:rPr lang="en-US" sz="1050" b="1" dirty="0" smtClean="0">
                <a:solidFill>
                  <a:schemeClr val="tx1"/>
                </a:solidFill>
              </a:rPr>
              <a:t> </a:t>
            </a:r>
            <a:endParaRPr lang="ru-RU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7358082" y="1071546"/>
            <a:ext cx="2232025" cy="768351"/>
          </a:xfrm>
        </p:spPr>
        <p:txBody>
          <a:bodyPr/>
          <a:lstStyle/>
          <a:p>
            <a:r>
              <a:rPr lang="ru-RU" altLang="ru-RU" sz="2000" b="1" dirty="0" smtClean="0">
                <a:latin typeface="Arial" charset="0"/>
                <a:cs typeface="Arial" charset="0"/>
              </a:rPr>
              <a:t>Слайд </a:t>
            </a:r>
            <a:r>
              <a:rPr lang="ru-RU" altLang="ru-RU" sz="2000" b="1" dirty="0" smtClean="0">
                <a:latin typeface="Arial" charset="0"/>
                <a:cs typeface="Arial" charset="0"/>
              </a:rPr>
              <a:t>2</a:t>
            </a:r>
            <a:endParaRPr lang="ru-RU" altLang="ru-RU" sz="20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75027"/>
              </p:ext>
            </p:extLst>
          </p:nvPr>
        </p:nvGraphicFramePr>
        <p:xfrm>
          <a:off x="0" y="1683520"/>
          <a:ext cx="4643438" cy="2537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570606"/>
              </p:ext>
            </p:extLst>
          </p:nvPr>
        </p:nvGraphicFramePr>
        <p:xfrm>
          <a:off x="4377066" y="1510273"/>
          <a:ext cx="4932040" cy="2950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41816"/>
              </p:ext>
            </p:extLst>
          </p:nvPr>
        </p:nvGraphicFramePr>
        <p:xfrm>
          <a:off x="4562475" y="4563533"/>
          <a:ext cx="4565650" cy="224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107504" y="1310218"/>
            <a:ext cx="7743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Основные производственные показатели 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charset="0"/>
              </a:rPr>
              <a:t>в 2010 – 2018 г.г.</a:t>
            </a:r>
            <a:endParaRPr lang="ru-RU" altLang="ru-RU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6581450"/>
            <a:ext cx="2448272" cy="55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194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194" b="1" dirty="0">
                <a:solidFill>
                  <a:prstClr val="black"/>
                </a:solidFill>
              </a:rPr>
              <a:t>в % к уровню </a:t>
            </a:r>
            <a:r>
              <a:rPr lang="ru-RU" sz="1194" b="1" dirty="0" smtClean="0">
                <a:solidFill>
                  <a:prstClr val="black"/>
                </a:solidFill>
              </a:rPr>
              <a:t>предыдущего </a:t>
            </a:r>
            <a:r>
              <a:rPr lang="ru-RU" sz="1194" b="1" dirty="0">
                <a:solidFill>
                  <a:prstClr val="black"/>
                </a:solidFill>
              </a:rPr>
              <a:t>года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454256"/>
              </p:ext>
            </p:extLst>
          </p:nvPr>
        </p:nvGraphicFramePr>
        <p:xfrm>
          <a:off x="0" y="4293096"/>
          <a:ext cx="4643438" cy="235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206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7308304" y="1268760"/>
            <a:ext cx="2232025" cy="768351"/>
          </a:xfrm>
        </p:spPr>
        <p:txBody>
          <a:bodyPr/>
          <a:lstStyle/>
          <a:p>
            <a:r>
              <a:rPr lang="ru-RU" altLang="ru-RU" sz="2000" b="1" dirty="0" smtClean="0">
                <a:latin typeface="Arial" charset="0"/>
                <a:cs typeface="Arial" charset="0"/>
              </a:rPr>
              <a:t>Слайд </a:t>
            </a:r>
            <a:r>
              <a:rPr lang="ru-RU" altLang="ru-RU" sz="2000" b="1" dirty="0" smtClean="0">
                <a:latin typeface="Arial" charset="0"/>
                <a:cs typeface="Arial" charset="0"/>
              </a:rPr>
              <a:t>3</a:t>
            </a:r>
            <a:endParaRPr lang="ru-RU" altLang="ru-RU" sz="20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2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027384"/>
              </p:ext>
            </p:extLst>
          </p:nvPr>
        </p:nvGraphicFramePr>
        <p:xfrm>
          <a:off x="0" y="4131734"/>
          <a:ext cx="4499992" cy="2554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576888"/>
              </p:ext>
            </p:extLst>
          </p:nvPr>
        </p:nvGraphicFramePr>
        <p:xfrm>
          <a:off x="556369" y="2074118"/>
          <a:ext cx="8056061" cy="232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251522" y="1340768"/>
            <a:ext cx="7636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Arial" pitchFamily="34" charset="0"/>
                <a:cs typeface="Arial" pitchFamily="34" charset="0"/>
              </a:rPr>
              <a:t>Динамика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b="1" dirty="0">
                <a:latin typeface="Arial" pitchFamily="34" charset="0"/>
                <a:cs typeface="Arial" pitchFamily="34" charset="0"/>
              </a:rPr>
              <a:t>аварийности и смертельного </a:t>
            </a:r>
            <a:r>
              <a:rPr lang="ru-RU" altLang="ru-RU" sz="2200" b="1" dirty="0" smtClean="0">
                <a:latin typeface="Arial" pitchFamily="34" charset="0"/>
                <a:cs typeface="Arial" pitchFamily="34" charset="0"/>
              </a:rPr>
              <a:t>травматизма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b="1" dirty="0">
                <a:latin typeface="Arial" pitchFamily="34" charset="0"/>
                <a:cs typeface="Arial" pitchFamily="34" charset="0"/>
              </a:rPr>
              <a:t>на поднадзорных </a:t>
            </a:r>
            <a:r>
              <a:rPr lang="ru-RU" altLang="ru-RU" sz="2200" b="1" dirty="0" smtClean="0">
                <a:latin typeface="Arial" pitchFamily="34" charset="0"/>
                <a:cs typeface="Arial" pitchFamily="34" charset="0"/>
              </a:rPr>
              <a:t>объектах в 2006 – </a:t>
            </a:r>
            <a:r>
              <a:rPr lang="ru-RU" altLang="ru-RU" sz="2200" b="1" smtClean="0">
                <a:latin typeface="Arial" pitchFamily="34" charset="0"/>
                <a:cs typeface="Arial" pitchFamily="34" charset="0"/>
              </a:rPr>
              <a:t>2018 годах</a:t>
            </a:r>
            <a:endParaRPr lang="ru-RU" alt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498" y="4367898"/>
            <a:ext cx="235308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latin typeface="+mj-lt"/>
              </a:rPr>
              <a:t>Объекты металлургических</a:t>
            </a:r>
          </a:p>
          <a:p>
            <a:pPr>
              <a:defRPr/>
            </a:pPr>
            <a:r>
              <a:rPr lang="ru-RU" sz="1400" b="1" dirty="0">
                <a:latin typeface="+mj-lt"/>
              </a:rPr>
              <a:t>производств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091342"/>
              </p:ext>
            </p:extLst>
          </p:nvPr>
        </p:nvGraphicFramePr>
        <p:xfrm>
          <a:off x="4391472" y="4454864"/>
          <a:ext cx="4752528" cy="2175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16216" y="4437232"/>
            <a:ext cx="2096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Объекты обращения </a:t>
            </a:r>
          </a:p>
          <a:p>
            <a:r>
              <a:rPr lang="ru-RU" sz="1400" b="1" dirty="0" smtClean="0">
                <a:latin typeface="+mj-lt"/>
              </a:rPr>
              <a:t>взрывчатых материалов</a:t>
            </a:r>
            <a:endParaRPr lang="ru-RU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23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940860"/>
              </p:ext>
            </p:extLst>
          </p:nvPr>
        </p:nvGraphicFramePr>
        <p:xfrm>
          <a:off x="0" y="1268760"/>
          <a:ext cx="6215074" cy="567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568956"/>
              </p:ext>
            </p:extLst>
          </p:nvPr>
        </p:nvGraphicFramePr>
        <p:xfrm>
          <a:off x="5329038" y="1838901"/>
          <a:ext cx="3814962" cy="487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6228184" y="2000240"/>
            <a:ext cx="28565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" charset="0"/>
              </a:rPr>
              <a:t>Причины 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charset="0"/>
              </a:rPr>
              <a:t>смертельных несчастных случаев</a:t>
            </a:r>
            <a:endParaRPr lang="ru-RU" alt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74147" y="134076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000" b="1" dirty="0">
                <a:latin typeface="Arial" charset="0"/>
                <a:cs typeface="Arial" charset="0"/>
              </a:rPr>
              <a:t>Слайд </a:t>
            </a:r>
            <a:r>
              <a:rPr lang="ru-RU" altLang="ru-RU" sz="2000" b="1" dirty="0" smtClean="0">
                <a:latin typeface="Arial" charset="0"/>
                <a:cs typeface="Arial" charset="0"/>
              </a:rPr>
              <a:t>4</a:t>
            </a:r>
            <a:endParaRPr lang="ru-RU" sz="2000" dirty="0"/>
          </a:p>
        </p:txBody>
      </p:sp>
      <p:sp>
        <p:nvSpPr>
          <p:cNvPr id="8" name="TextBox 1"/>
          <p:cNvSpPr txBox="1"/>
          <p:nvPr/>
        </p:nvSpPr>
        <p:spPr>
          <a:xfrm>
            <a:off x="725652" y="5705123"/>
            <a:ext cx="21602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4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5713601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03998" y="4894421"/>
            <a:ext cx="444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11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39752" y="4899015"/>
            <a:ext cx="448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11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91512" y="4899015"/>
            <a:ext cx="420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11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27984" y="193964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67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29189" y="2570398"/>
            <a:ext cx="477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52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7775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8550B-2DFF-4555-8766-1FB062B09B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52032" y="1255337"/>
            <a:ext cx="95050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Распределение случаев аварийности и травматизма </a:t>
            </a:r>
          </a:p>
          <a:p>
            <a:pPr algn="ctr"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по классам ОПО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 2016 - 2018 г. г.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9160371"/>
              </p:ext>
            </p:extLst>
          </p:nvPr>
        </p:nvGraphicFramePr>
        <p:xfrm>
          <a:off x="168980" y="5066735"/>
          <a:ext cx="2500298" cy="1928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256636" y="1895236"/>
            <a:ext cx="32066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АВАРИИ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685188739"/>
              </p:ext>
            </p:extLst>
          </p:nvPr>
        </p:nvGraphicFramePr>
        <p:xfrm>
          <a:off x="36114" y="3642368"/>
          <a:ext cx="3352667" cy="1715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5814" y="4988494"/>
            <a:ext cx="2500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2016 - 8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-857288" y="2000240"/>
            <a:ext cx="23762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/>
              <a:t>Классы </a:t>
            </a:r>
          </a:p>
          <a:p>
            <a:pPr algn="ctr">
              <a:defRPr/>
            </a:pPr>
            <a:r>
              <a:rPr lang="ru-RU" sz="1100" b="1" dirty="0" smtClean="0"/>
              <a:t>ОПО:</a:t>
            </a:r>
            <a:endParaRPr lang="ru-RU" sz="1100" b="1" dirty="0"/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791796202"/>
              </p:ext>
            </p:extLst>
          </p:nvPr>
        </p:nvGraphicFramePr>
        <p:xfrm>
          <a:off x="3145805" y="5227092"/>
          <a:ext cx="6072230" cy="205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227618" y="2106731"/>
            <a:ext cx="11881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/>
              <a:t>Классы </a:t>
            </a:r>
          </a:p>
          <a:p>
            <a:pPr algn="ctr">
              <a:defRPr/>
            </a:pPr>
            <a:r>
              <a:rPr lang="ru-RU" sz="1100" b="1" dirty="0" smtClean="0"/>
              <a:t>ОПО:</a:t>
            </a:r>
            <a:endParaRPr lang="ru-RU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553234" y="1895236"/>
            <a:ext cx="3714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СМЕРТЕЛЬНЫЕ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СЛУЧАИ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86400" y="5046678"/>
            <a:ext cx="1353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2016 - 50</a:t>
            </a:r>
            <a:endParaRPr lang="ru-RU" b="1" dirty="0"/>
          </a:p>
        </p:txBody>
      </p:sp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3244369441"/>
              </p:ext>
            </p:extLst>
          </p:nvPr>
        </p:nvGraphicFramePr>
        <p:xfrm>
          <a:off x="3206640" y="3682510"/>
          <a:ext cx="5922537" cy="164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4180" y="394770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</a:t>
            </a:r>
            <a:endParaRPr lang="ru-RU" sz="16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173012" y="3943995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065900" y="391321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5620" y="42862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</a:t>
            </a:r>
            <a:endParaRPr lang="ru-RU" sz="16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212252" y="429119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2034370" y="430164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864815" y="4282549"/>
            <a:ext cx="49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652320" y="459123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442682" y="456045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71398" y="4929198"/>
            <a:ext cx="55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0</a:t>
            </a:r>
            <a:endParaRPr lang="ru-RU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35620" y="5357826"/>
            <a:ext cx="289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212252" y="5357826"/>
            <a:ext cx="458470" cy="338554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1849139" y="53270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49019" y="5696380"/>
            <a:ext cx="323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1255811" y="5716248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1</a:t>
            </a:r>
            <a:endParaRPr lang="ru-RU" sz="14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1861839" y="56963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78571" y="606586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</a:t>
            </a:r>
            <a:endParaRPr lang="ru-RU" sz="16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925213" y="6050473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</a:t>
            </a:r>
            <a:endParaRPr lang="ru-RU" sz="16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1346685" y="605047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4626" y="6309320"/>
            <a:ext cx="42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0</a:t>
            </a:r>
            <a:endParaRPr lang="ru-RU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5753476" y="395264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29</a:t>
            </a:r>
            <a:endParaRPr lang="ru-RU" sz="16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8495928" y="393231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29</a:t>
            </a:r>
            <a:endParaRPr lang="ru-RU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4099196" y="4252683"/>
            <a:ext cx="316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4593186" y="4267023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4</a:t>
            </a:r>
            <a:endParaRPr lang="ru-RU" sz="16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6143636" y="4231233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17</a:t>
            </a:r>
            <a:endParaRPr lang="ru-RU" sz="16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7294996" y="424446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23</a:t>
            </a:r>
            <a:endParaRPr lang="ru-RU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4016552" y="4560459"/>
            <a:ext cx="505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</a:t>
            </a:r>
            <a:endParaRPr lang="ru-RU" sz="16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4415750" y="454507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5411728" y="4555909"/>
            <a:ext cx="790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9</a:t>
            </a:r>
            <a:endParaRPr lang="ru-RU" sz="16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6415017" y="454622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14</a:t>
            </a:r>
            <a:endParaRPr lang="ru-RU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3880610" y="490708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</a:t>
            </a:r>
            <a:endParaRPr lang="ru-RU" sz="16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4274820" y="487631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122002" y="5351534"/>
            <a:ext cx="317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5230454" y="532704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15</a:t>
            </a:r>
            <a:endParaRPr lang="ru-RU" sz="16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926408" y="53438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17</a:t>
            </a:r>
            <a:endParaRPr lang="ru-RU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340588" y="5696380"/>
            <a:ext cx="399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5</a:t>
            </a:r>
            <a:endParaRPr lang="ru-RU" sz="16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6143636" y="571624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21</a:t>
            </a:r>
            <a:endParaRPr lang="ru-RU" sz="16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8172552" y="568114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26</a:t>
            </a:r>
            <a:endParaRPr lang="ru-RU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4122002" y="6065862"/>
            <a:ext cx="406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4680496" y="6050473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304946" y="600542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4099196" y="6393863"/>
            <a:ext cx="339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4566870" y="637847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7417008" y="1126885"/>
            <a:ext cx="2232025" cy="768351"/>
          </a:xfrm>
        </p:spPr>
        <p:txBody>
          <a:bodyPr/>
          <a:lstStyle/>
          <a:p>
            <a:r>
              <a:rPr lang="ru-RU" altLang="ru-RU" sz="2000" b="1" dirty="0" smtClean="0">
                <a:latin typeface="Arial" charset="0"/>
                <a:cs typeface="Arial" charset="0"/>
              </a:rPr>
              <a:t>Слайд </a:t>
            </a:r>
            <a:r>
              <a:rPr lang="ru-RU" altLang="ru-RU" sz="2000" b="1" dirty="0" smtClean="0">
                <a:latin typeface="Arial" charset="0"/>
                <a:cs typeface="Arial" charset="0"/>
              </a:rPr>
              <a:t>5</a:t>
            </a:r>
            <a:endParaRPr lang="ru-RU" altLang="ru-RU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5367" y="3607180"/>
            <a:ext cx="106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2017 - 10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19089" y="2162699"/>
            <a:ext cx="193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 - 11</a:t>
            </a:r>
            <a:endParaRPr lang="ru-RU" b="1" dirty="0"/>
          </a:p>
        </p:txBody>
      </p:sp>
      <p:graphicFrame>
        <p:nvGraphicFramePr>
          <p:cNvPr id="67" name="Диаграмма 66"/>
          <p:cNvGraphicFramePr/>
          <p:nvPr>
            <p:extLst>
              <p:ext uri="{D42A27DB-BD31-4B8C-83A1-F6EECF244321}">
                <p14:modId xmlns:p14="http://schemas.microsoft.com/office/powerpoint/2010/main" val="1967939593"/>
              </p:ext>
            </p:extLst>
          </p:nvPr>
        </p:nvGraphicFramePr>
        <p:xfrm>
          <a:off x="206034" y="2267758"/>
          <a:ext cx="2951701" cy="1655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68188" y="3599653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2017 - 67</a:t>
            </a:r>
            <a:endParaRPr lang="ru-RU" b="1" dirty="0"/>
          </a:p>
          <a:p>
            <a:endParaRPr lang="ru-RU" dirty="0"/>
          </a:p>
        </p:txBody>
      </p:sp>
      <p:graphicFrame>
        <p:nvGraphicFramePr>
          <p:cNvPr id="111" name="Диаграмма 110"/>
          <p:cNvGraphicFramePr/>
          <p:nvPr>
            <p:extLst>
              <p:ext uri="{D42A27DB-BD31-4B8C-83A1-F6EECF244321}">
                <p14:modId xmlns:p14="http://schemas.microsoft.com/office/powerpoint/2010/main" val="3793598812"/>
              </p:ext>
            </p:extLst>
          </p:nvPr>
        </p:nvGraphicFramePr>
        <p:xfrm>
          <a:off x="3286116" y="2301381"/>
          <a:ext cx="7929618" cy="1796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47484" y="213750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2018 - 52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3129" y="28122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034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70904" y="1413934"/>
            <a:ext cx="18473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280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317501" y="2997200"/>
            <a:ext cx="8424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461727"/>
              </p:ext>
            </p:extLst>
          </p:nvPr>
        </p:nvGraphicFramePr>
        <p:xfrm>
          <a:off x="1" y="2493434"/>
          <a:ext cx="493204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96894" y="1567822"/>
            <a:ext cx="95050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Суммарные показатели надзорной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деятельности территориальных органов в 2017 – 2018 г. г. (горный + маркшейдерский + </a:t>
            </a:r>
          </a:p>
          <a:p>
            <a:pPr algn="ctr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металлургический надзор +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надзор за ведением взрывных работ)</a:t>
            </a:r>
          </a:p>
        </p:txBody>
      </p: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7744780" y="1229262"/>
            <a:ext cx="12378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latin typeface="+mj-lt"/>
                <a:cs typeface="Arial" panose="020B0604020202020204" pitchFamily="34" charset="0"/>
              </a:rPr>
              <a:t>Слайд </a:t>
            </a:r>
            <a:r>
              <a:rPr lang="ru-RU" altLang="ru-RU" sz="2400" b="1" dirty="0" smtClean="0">
                <a:latin typeface="+mj-lt"/>
                <a:cs typeface="Arial" panose="020B0604020202020204" pitchFamily="34" charset="0"/>
              </a:rPr>
              <a:t>6</a:t>
            </a:r>
            <a:endParaRPr lang="ru-RU" altLang="ru-RU" sz="2400" b="1" dirty="0" smtClean="0">
              <a:latin typeface="+mj-lt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altLang="ru-RU" dirty="0" smtClean="0"/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246979"/>
              </p:ext>
            </p:extLst>
          </p:nvPr>
        </p:nvGraphicFramePr>
        <p:xfrm>
          <a:off x="4753412" y="2562991"/>
          <a:ext cx="4309540" cy="455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1907704" y="2455269"/>
            <a:ext cx="2884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charset="0"/>
              </a:rPr>
              <a:t>Общее количество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5906953" y="2347547"/>
            <a:ext cx="30777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charset="0"/>
              </a:rPr>
              <a:t>Режим постоянного надзора</a:t>
            </a:r>
          </a:p>
        </p:txBody>
      </p:sp>
    </p:spTree>
    <p:extLst>
      <p:ext uri="{BB962C8B-B14F-4D97-AF65-F5344CB8AC3E}">
        <p14:creationId xmlns:p14="http://schemas.microsoft.com/office/powerpoint/2010/main" val="13604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-35024" y="1215586"/>
            <a:ext cx="8748713" cy="575733"/>
          </a:xfrm>
        </p:spPr>
        <p:txBody>
          <a:bodyPr/>
          <a:lstStyle/>
          <a:p>
            <a:pPr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cs typeface="Times New Roman" pitchFamily="18" charset="0"/>
              </a:rPr>
              <a:t>                                                              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latin typeface="Arial" pitchFamily="34" charset="0"/>
                <a:cs typeface="Arial" pitchFamily="34" charset="0"/>
              </a:rPr>
              <a:t>Нормативные правовые акты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Arial" charset="0"/>
                <a:cs typeface="Arial" charset="0"/>
              </a:rPr>
              <a:t/>
            </a:r>
            <a:br>
              <a:rPr lang="ru-RU" altLang="ru-RU" sz="2400" b="1" dirty="0" smtClean="0">
                <a:latin typeface="Arial" charset="0"/>
                <a:cs typeface="Arial" charset="0"/>
              </a:rPr>
            </a:br>
            <a:endParaRPr lang="ru-RU" alt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99" y="2430578"/>
            <a:ext cx="1507391" cy="169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2" b="14816"/>
          <a:stretch>
            <a:fillRect/>
          </a:stretch>
        </p:blipFill>
        <p:spPr bwMode="auto">
          <a:xfrm>
            <a:off x="3091409" y="2438723"/>
            <a:ext cx="1760750" cy="168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9" y="2446867"/>
            <a:ext cx="1302567" cy="167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3920640" y="1905663"/>
            <a:ext cx="57186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charset="0"/>
              </a:rPr>
              <a:t>Постановления </a:t>
            </a:r>
            <a:r>
              <a:rPr lang="ru-RU" altLang="ru-RU" sz="1400" b="1" dirty="0" smtClean="0">
                <a:latin typeface="Arial" charset="0"/>
              </a:rPr>
              <a:t>Правительства </a:t>
            </a:r>
            <a:r>
              <a:rPr lang="ru-RU" altLang="ru-RU" sz="1400" b="1" dirty="0">
                <a:latin typeface="Arial" charset="0"/>
              </a:rPr>
              <a:t>Российской </a:t>
            </a:r>
            <a:r>
              <a:rPr lang="ru-RU" altLang="ru-RU" sz="1400" b="1" dirty="0" smtClean="0">
                <a:latin typeface="Arial" charset="0"/>
              </a:rPr>
              <a:t>Федерации</a:t>
            </a:r>
            <a:endParaRPr lang="ru-RU" altLang="ru-RU" sz="1400" dirty="0">
              <a:latin typeface="Arial" charset="0"/>
            </a:endParaRPr>
          </a:p>
        </p:txBody>
      </p:sp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09" y="2213440"/>
            <a:ext cx="1606350" cy="16420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139" y="2145253"/>
            <a:ext cx="1731962" cy="15717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9" name="TextBox 1"/>
          <p:cNvSpPr txBox="1">
            <a:spLocks noChangeArrowheads="1"/>
          </p:cNvSpPr>
          <p:nvPr/>
        </p:nvSpPr>
        <p:spPr bwMode="auto">
          <a:xfrm>
            <a:off x="179513" y="1923647"/>
            <a:ext cx="38057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charset="0"/>
              </a:rPr>
              <a:t>Федеральные нормы и правила</a:t>
            </a:r>
            <a:br>
              <a:rPr lang="ru-RU" altLang="ru-RU" sz="1400" b="1" dirty="0">
                <a:latin typeface="Arial" charset="0"/>
              </a:rPr>
            </a:br>
            <a:r>
              <a:rPr lang="ru-RU" altLang="ru-RU" sz="1400" b="1" dirty="0">
                <a:latin typeface="Arial" charset="0"/>
              </a:rPr>
              <a:t>в области промышленной безопасности</a:t>
            </a:r>
            <a:endParaRPr lang="ru-RU" altLang="ru-RU" sz="1400" dirty="0">
              <a:latin typeface="Arial" charset="0"/>
            </a:endParaRPr>
          </a:p>
        </p:txBody>
      </p:sp>
      <p:sp>
        <p:nvSpPr>
          <p:cNvPr id="20490" name="TextBox 4"/>
          <p:cNvSpPr txBox="1">
            <a:spLocks noChangeArrowheads="1"/>
          </p:cNvSpPr>
          <p:nvPr/>
        </p:nvSpPr>
        <p:spPr bwMode="auto">
          <a:xfrm>
            <a:off x="6779979" y="3266036"/>
            <a:ext cx="2319337" cy="114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100"/>
              </a:spcBef>
              <a:spcAft>
                <a:spcPts val="100"/>
              </a:spcAft>
              <a:buFontTx/>
              <a:buNone/>
            </a:pPr>
            <a:r>
              <a:rPr lang="ru-RU" altLang="ru-RU" sz="1000" b="1" i="1" dirty="0">
                <a:latin typeface="Arial" charset="0"/>
              </a:rPr>
              <a:t>от 6 августа 2015 г. N 814</a:t>
            </a:r>
          </a:p>
          <a:p>
            <a:pPr algn="just" eaLnBrk="1" hangingPunct="1">
              <a:spcBef>
                <a:spcPts val="100"/>
              </a:spcBef>
              <a:spcAft>
                <a:spcPts val="100"/>
              </a:spcAft>
              <a:buFontTx/>
              <a:buNone/>
            </a:pPr>
            <a:r>
              <a:rPr lang="ru-RU" altLang="ru-RU" sz="1000" b="1" i="1" dirty="0">
                <a:latin typeface="Arial" charset="0"/>
              </a:rPr>
              <a:t>«Об утверждении Правил</a:t>
            </a:r>
          </a:p>
          <a:p>
            <a:pPr algn="just" eaLnBrk="1" hangingPunct="1">
              <a:spcBef>
                <a:spcPts val="100"/>
              </a:spcBef>
              <a:spcAft>
                <a:spcPts val="100"/>
              </a:spcAft>
              <a:buFontTx/>
              <a:buNone/>
            </a:pPr>
            <a:r>
              <a:rPr lang="ru-RU" altLang="ru-RU" sz="1000" b="1" i="1" dirty="0">
                <a:latin typeface="Arial" charset="0"/>
              </a:rPr>
              <a:t> подготовки, рассмотрения</a:t>
            </a:r>
          </a:p>
          <a:p>
            <a:pPr algn="just" eaLnBrk="1" hangingPunct="1">
              <a:spcBef>
                <a:spcPts val="100"/>
              </a:spcBef>
              <a:spcAft>
                <a:spcPts val="100"/>
              </a:spcAft>
              <a:buFontTx/>
              <a:buNone/>
            </a:pPr>
            <a:r>
              <a:rPr lang="ru-RU" altLang="ru-RU" sz="1000" b="1" i="1" dirty="0">
                <a:latin typeface="Arial" charset="0"/>
              </a:rPr>
              <a:t> и согласования планов </a:t>
            </a:r>
          </a:p>
          <a:p>
            <a:pPr algn="just" eaLnBrk="1" hangingPunct="1">
              <a:spcBef>
                <a:spcPts val="100"/>
              </a:spcBef>
              <a:spcAft>
                <a:spcPts val="100"/>
              </a:spcAft>
              <a:buFontTx/>
              <a:buNone/>
            </a:pPr>
            <a:r>
              <a:rPr lang="ru-RU" altLang="ru-RU" sz="1000" b="1" i="1" dirty="0">
                <a:latin typeface="Arial" charset="0"/>
              </a:rPr>
              <a:t>и схем развития горных работ</a:t>
            </a:r>
          </a:p>
          <a:p>
            <a:pPr algn="just" eaLnBrk="1" hangingPunct="1">
              <a:spcBef>
                <a:spcPts val="100"/>
              </a:spcBef>
              <a:spcAft>
                <a:spcPts val="100"/>
              </a:spcAft>
              <a:buFontTx/>
              <a:buNone/>
            </a:pPr>
            <a:r>
              <a:rPr lang="ru-RU" altLang="ru-RU" sz="1000" b="1" i="1" dirty="0">
                <a:latin typeface="Arial" charset="0"/>
              </a:rPr>
              <a:t>по видам полезных ископаемых»</a:t>
            </a:r>
          </a:p>
        </p:txBody>
      </p:sp>
      <p:sp>
        <p:nvSpPr>
          <p:cNvPr id="20491" name="TextBox 5"/>
          <p:cNvSpPr txBox="1">
            <a:spLocks noChangeArrowheads="1"/>
          </p:cNvSpPr>
          <p:nvPr/>
        </p:nvSpPr>
        <p:spPr bwMode="auto">
          <a:xfrm>
            <a:off x="4598312" y="3132256"/>
            <a:ext cx="22129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 i="1" dirty="0">
                <a:latin typeface="Arial" charset="0"/>
              </a:rPr>
              <a:t>от 29 июля </a:t>
            </a:r>
            <a:r>
              <a:rPr lang="en-US" altLang="ru-RU" sz="1000" b="1" i="1" dirty="0">
                <a:latin typeface="Arial" charset="0"/>
              </a:rPr>
              <a:t>2015 </a:t>
            </a:r>
            <a:r>
              <a:rPr lang="ru-RU" altLang="ru-RU" sz="1000" b="1" i="1" dirty="0">
                <a:latin typeface="Arial" charset="0"/>
              </a:rPr>
              <a:t>г. </a:t>
            </a:r>
            <a:r>
              <a:rPr lang="en-US" altLang="ru-RU" sz="1000" b="1" i="1" dirty="0">
                <a:latin typeface="Arial" charset="0"/>
              </a:rPr>
              <a:t>N 770 </a:t>
            </a:r>
            <a:endParaRPr lang="ru-RU" altLang="ru-RU" sz="1000" b="1" i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 i="1" dirty="0">
                <a:latin typeface="Arial" charset="0"/>
              </a:rPr>
              <a:t>«Об утверждении Правил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 i="1" dirty="0">
                <a:latin typeface="Arial" charset="0"/>
              </a:rPr>
              <a:t>подготовки и оформления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 i="1" dirty="0">
                <a:latin typeface="Arial" charset="0"/>
              </a:rPr>
              <a:t>документов, удостоверяющих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 i="1" dirty="0">
                <a:latin typeface="Arial" charset="0"/>
              </a:rPr>
              <a:t>уточненные границы горного отвода</a:t>
            </a:r>
            <a:r>
              <a:rPr lang="ru-RU" altLang="ru-RU" sz="1000" b="1" i="1" dirty="0" smtClean="0">
                <a:latin typeface="Arial" charset="0"/>
              </a:rPr>
              <a:t>»</a:t>
            </a:r>
            <a:endParaRPr lang="ru-RU" altLang="ru-RU" sz="1800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7245" y="1350650"/>
            <a:ext cx="12105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6075" y="1571898"/>
            <a:ext cx="403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Подготовленные в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2014 – 2016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г. г.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05959" y="4210736"/>
            <a:ext cx="3674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Подготовленные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 2017 – 2018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05140" y="5866275"/>
            <a:ext cx="209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изменений</a:t>
            </a:r>
          </a:p>
          <a:p>
            <a:r>
              <a:rPr lang="ru-RU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в ФНП «Правила</a:t>
            </a:r>
          </a:p>
          <a:p>
            <a:r>
              <a:rPr lang="ru-RU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безопасности 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ведении горных работ и обогащении полезных ископаемых</a:t>
            </a:r>
            <a:endParaRPr lang="ru-RU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3653" y="4516066"/>
            <a:ext cx="2352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Приказы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Ростехнадзора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26" b="25288"/>
          <a:stretch/>
        </p:blipFill>
        <p:spPr bwMode="auto">
          <a:xfrm>
            <a:off x="597131" y="4851633"/>
            <a:ext cx="1382581" cy="10186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77581" y="5866522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изменений</a:t>
            </a:r>
          </a:p>
          <a:p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ФНП «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</a:p>
          <a:p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безопасности </a:t>
            </a:r>
          </a:p>
          <a:p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взрывных </a:t>
            </a:r>
            <a:r>
              <a:rPr lang="ru-RU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работах»</a:t>
            </a:r>
          </a:p>
        </p:txBody>
      </p:sp>
      <p:pic>
        <p:nvPicPr>
          <p:cNvPr id="6153" name="Picture 9" descr="http://teus-company.com/userfiles/image/new%20catalog/%D1%80%D0%BE%D1%81%D1%82%D0%B5%D1%85%D0%BD%D0%B0%D0%B4%D0%B7%D0%BE%D1%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89" y="4857067"/>
            <a:ext cx="1402862" cy="10430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23842"/>
            <a:ext cx="1356789" cy="103025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26" b="25288"/>
          <a:stretch/>
        </p:blipFill>
        <p:spPr bwMode="auto">
          <a:xfrm>
            <a:off x="2771800" y="4835438"/>
            <a:ext cx="1440160" cy="10186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131" y="5866275"/>
            <a:ext cx="15639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Об утверждении</a:t>
            </a:r>
          </a:p>
          <a:p>
            <a:r>
              <a:rPr lang="ru-RU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«Требований</a:t>
            </a:r>
          </a:p>
          <a:p>
            <a:r>
              <a:rPr lang="ru-RU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к оформлению</a:t>
            </a:r>
          </a:p>
          <a:p>
            <a:r>
              <a:rPr lang="ru-RU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горноотводной</a:t>
            </a:r>
          </a:p>
          <a:p>
            <a:r>
              <a:rPr lang="ru-RU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документации»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5870295"/>
            <a:ext cx="1826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Об утверждении</a:t>
            </a:r>
          </a:p>
          <a:p>
            <a:r>
              <a:rPr lang="ru-RU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«Требований по </a:t>
            </a:r>
          </a:p>
          <a:p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согласованию </a:t>
            </a:r>
            <a:r>
              <a:rPr lang="ru-RU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планов</a:t>
            </a:r>
          </a:p>
          <a:p>
            <a:r>
              <a:rPr lang="ru-RU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и схем развития</a:t>
            </a:r>
          </a:p>
          <a:p>
            <a:r>
              <a:rPr lang="ru-RU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горных работ»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4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6188" y="1304823"/>
            <a:ext cx="8229600" cy="236610"/>
          </a:xfrm>
        </p:spPr>
        <p:txBody>
          <a:bodyPr/>
          <a:lstStyle/>
          <a:p>
            <a:r>
              <a:rPr lang="ru-RU" altLang="ru-RU" sz="2200" b="1" dirty="0">
                <a:latin typeface="Arial" pitchFamily="34" charset="0"/>
                <a:cs typeface="Arial" pitchFamily="34" charset="0"/>
              </a:rPr>
              <a:t>Приоритетные задачи </a:t>
            </a:r>
            <a:r>
              <a:rPr lang="ru-RU" altLang="ru-RU" sz="2200" b="1" dirty="0" smtClean="0">
                <a:latin typeface="Arial" pitchFamily="34" charset="0"/>
                <a:cs typeface="Arial" pitchFamily="34" charset="0"/>
              </a:rPr>
              <a:t>и способы их решения в 2019 г.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8550B-2DFF-4555-8766-1FB062B09B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3412" y="1202879"/>
            <a:ext cx="12105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1506" y="5280944"/>
            <a:ext cx="2304257" cy="1365944"/>
          </a:xfrm>
          <a:prstGeom prst="round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контрольно-надзорной деятельности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53351" y="6237312"/>
            <a:ext cx="5816090" cy="529232"/>
          </a:xfrm>
          <a:prstGeom prst="round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Методическое руководство и контроль составления итоговых документов проверок, проводимых территориальными органами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62142" y="5407718"/>
            <a:ext cx="5832517" cy="709938"/>
          </a:xfrm>
          <a:prstGeom prst="round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Создание и  функционирование единых электронных  реестров: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горноотводной  документации;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Единых </a:t>
            </a:r>
            <a:r>
              <a:rPr lang="ru-RU" sz="1400" dirty="0"/>
              <a:t>книжек взрывника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1506" y="3429000"/>
            <a:ext cx="2304257" cy="1573324"/>
          </a:xfrm>
          <a:prstGeom prst="round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/>
              <a:t>Формирование нормативной</a:t>
            </a:r>
          </a:p>
          <a:p>
            <a:pPr algn="ctr">
              <a:defRPr/>
            </a:pPr>
            <a:r>
              <a:rPr lang="ru-RU" dirty="0"/>
              <a:t> правовой </a:t>
            </a:r>
            <a:r>
              <a:rPr lang="ru-RU" dirty="0" smtClean="0"/>
              <a:t>базы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69037" y="3212976"/>
            <a:ext cx="5816090" cy="720080"/>
          </a:xfrm>
          <a:prstGeom prst="round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cs typeface="Arial" panose="020B0604020202020204" pitchFamily="34" charset="0"/>
              </a:rPr>
              <a:t>Подготовка  </a:t>
            </a:r>
            <a:r>
              <a:rPr lang="ru-RU" sz="1400" dirty="0" smtClean="0"/>
              <a:t>ФНП</a:t>
            </a:r>
            <a:r>
              <a:rPr lang="ru-RU" sz="1400" dirty="0"/>
              <a:t> «Обеспечение промышленной безопасности при организации работ на опасных производственных объектах горно-металлургической промышленности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43975" y="4048324"/>
            <a:ext cx="5856801" cy="1203276"/>
          </a:xfrm>
          <a:prstGeom prst="round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Подготовка Административных </a:t>
            </a:r>
            <a:r>
              <a:rPr lang="ru-RU" sz="1400" dirty="0" smtClean="0"/>
              <a:t>регламентов предоставления </a:t>
            </a:r>
            <a:r>
              <a:rPr lang="ru-RU" sz="1400" dirty="0"/>
              <a:t>государственных </a:t>
            </a:r>
            <a:r>
              <a:rPr lang="ru-RU" sz="1400" dirty="0" smtClean="0"/>
              <a:t>услуг по:</a:t>
            </a:r>
            <a:endParaRPr lang="ru-RU" sz="1400" dirty="0"/>
          </a:p>
          <a:p>
            <a:pPr marL="171450" indent="-171450">
              <a:buFontTx/>
              <a:buChar char="-"/>
            </a:pPr>
            <a:r>
              <a:rPr lang="ru-RU" sz="1400" dirty="0" smtClean="0"/>
              <a:t>согласованию </a:t>
            </a:r>
            <a:r>
              <a:rPr lang="ru-RU" sz="1400" dirty="0"/>
              <a:t>планов и схем развития горных работ</a:t>
            </a:r>
            <a:r>
              <a:rPr lang="ru-RU" sz="140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ru-RU" sz="1400" dirty="0" smtClean="0"/>
              <a:t>проведению </a:t>
            </a:r>
            <a:r>
              <a:rPr lang="ru-RU" sz="1400" dirty="0"/>
              <a:t>приемочных испытаний взрывчатых </a:t>
            </a:r>
            <a:r>
              <a:rPr lang="ru-RU" sz="1400" dirty="0" smtClean="0"/>
              <a:t>веществ:</a:t>
            </a:r>
          </a:p>
          <a:p>
            <a:pPr marL="171450" indent="-171450">
              <a:buFontTx/>
              <a:buChar char="-"/>
            </a:pPr>
            <a:r>
              <a:rPr lang="ru-RU" sz="1400" dirty="0"/>
              <a:t>оформлению документов, удостоверяющих </a:t>
            </a:r>
            <a:r>
              <a:rPr lang="ru-RU" sz="1400" dirty="0" smtClean="0"/>
              <a:t>границы </a:t>
            </a:r>
            <a:r>
              <a:rPr lang="ru-RU" sz="1400" dirty="0"/>
              <a:t>горного отвода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1505" y="1730757"/>
            <a:ext cx="2304258" cy="1414873"/>
          </a:xfrm>
          <a:prstGeom prst="round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Снижение </a:t>
            </a:r>
            <a:r>
              <a:rPr lang="ru-RU" dirty="0"/>
              <a:t>уровня аварийности </a:t>
            </a:r>
            <a:r>
              <a:rPr lang="ru-RU" dirty="0" smtClean="0"/>
              <a:t>и </a:t>
            </a:r>
            <a:r>
              <a:rPr lang="ru-RU" dirty="0"/>
              <a:t>производственного травматизма</a:t>
            </a:r>
          </a:p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69037" y="2347714"/>
            <a:ext cx="5816091" cy="720080"/>
          </a:xfrm>
          <a:prstGeom prst="round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Контроль </a:t>
            </a:r>
            <a:r>
              <a:rPr lang="ru-RU" sz="1400" dirty="0" smtClean="0"/>
              <a:t>за оборудованием шахт системами позиционирования, позволяющими осуществлять поиск работников </a:t>
            </a:r>
            <a:r>
              <a:rPr lang="ru-RU" sz="1400" dirty="0"/>
              <a:t>через завалы </a:t>
            </a:r>
            <a:r>
              <a:rPr lang="ru-RU" sz="1400" dirty="0" smtClean="0"/>
              <a:t> и при </a:t>
            </a:r>
            <a:r>
              <a:rPr lang="ru-RU" sz="1400" dirty="0"/>
              <a:t>отсутствии </a:t>
            </a:r>
            <a:r>
              <a:rPr lang="ru-RU" sz="1400" dirty="0" smtClean="0"/>
              <a:t>электроэнергии</a:t>
            </a:r>
            <a:endParaRPr lang="ru-RU" sz="1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62142" y="1659854"/>
            <a:ext cx="5822985" cy="534077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Совершенствование режима постоянного надзора на </a:t>
            </a:r>
            <a:r>
              <a:rPr lang="ru-RU" sz="1400" dirty="0" smtClean="0"/>
              <a:t>объектах</a:t>
            </a:r>
          </a:p>
          <a:p>
            <a:r>
              <a:rPr lang="ru-RU" sz="1400" dirty="0" smtClean="0"/>
              <a:t> </a:t>
            </a:r>
            <a:r>
              <a:rPr lang="en-US" sz="1400" dirty="0"/>
              <a:t>I </a:t>
            </a:r>
            <a:r>
              <a:rPr lang="ru-RU" sz="1400" dirty="0"/>
              <a:t>класса опасности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17204</TotalTime>
  <Words>922</Words>
  <Application>Microsoft Office PowerPoint</Application>
  <PresentationFormat>Экран (4:3)</PresentationFormat>
  <Paragraphs>473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Государственный горный надзор </vt:lpstr>
      <vt:lpstr>Презентация PowerPoint</vt:lpstr>
      <vt:lpstr>Слайд 2</vt:lpstr>
      <vt:lpstr>Слайд 3</vt:lpstr>
      <vt:lpstr>Презентация PowerPoint</vt:lpstr>
      <vt:lpstr>Слайд 5</vt:lpstr>
      <vt:lpstr>Презентация PowerPoint</vt:lpstr>
      <vt:lpstr>                                                                  Нормативные правовые акты  </vt:lpstr>
      <vt:lpstr>Приоритетные задачи и способы их решения в 2019 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Ежикова Анастасия Александровна</dc:creator>
  <cp:lastModifiedBy>Кондратьев Алексей Александрович</cp:lastModifiedBy>
  <cp:revision>614</cp:revision>
  <cp:lastPrinted>2019-01-23T14:06:53Z</cp:lastPrinted>
  <dcterms:created xsi:type="dcterms:W3CDTF">2015-09-07T11:33:22Z</dcterms:created>
  <dcterms:modified xsi:type="dcterms:W3CDTF">2019-04-16T12:15:05Z</dcterms:modified>
</cp:coreProperties>
</file>