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03" r:id="rId2"/>
    <p:sldId id="391" r:id="rId3"/>
    <p:sldId id="396" r:id="rId4"/>
    <p:sldId id="379" r:id="rId5"/>
    <p:sldId id="380" r:id="rId6"/>
    <p:sldId id="381" r:id="rId7"/>
    <p:sldId id="401" r:id="rId8"/>
    <p:sldId id="395" r:id="rId9"/>
    <p:sldId id="294" r:id="rId10"/>
    <p:sldId id="382" r:id="rId11"/>
    <p:sldId id="399" r:id="rId12"/>
    <p:sldId id="400" r:id="rId13"/>
    <p:sldId id="402" r:id="rId14"/>
    <p:sldId id="388" r:id="rId15"/>
    <p:sldId id="384" r:id="rId16"/>
    <p:sldId id="404" r:id="rId17"/>
    <p:sldId id="389" r:id="rId18"/>
    <p:sldId id="390" r:id="rId19"/>
    <p:sldId id="366" r:id="rId20"/>
    <p:sldId id="398" r:id="rId21"/>
    <p:sldId id="405" r:id="rId22"/>
    <p:sldId id="406" r:id="rId23"/>
    <p:sldId id="407" r:id="rId24"/>
    <p:sldId id="408" r:id="rId25"/>
    <p:sldId id="409" r:id="rId26"/>
    <p:sldId id="411" r:id="rId27"/>
    <p:sldId id="410" r:id="rId28"/>
    <p:sldId id="279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804"/>
    <a:srgbClr val="FF6600"/>
    <a:srgbClr val="1C5831"/>
    <a:srgbClr val="184C2B"/>
    <a:srgbClr val="B40000"/>
    <a:srgbClr val="258F4D"/>
    <a:srgbClr val="639BA3"/>
    <a:srgbClr val="EEFAEC"/>
    <a:srgbClr val="E8F5DF"/>
    <a:srgbClr val="D9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23475" autoAdjust="0"/>
  </p:normalViewPr>
  <p:slideViewPr>
    <p:cSldViewPr>
      <p:cViewPr varScale="1">
        <p:scale>
          <a:sx n="27" d="100"/>
          <a:sy n="27" d="100"/>
        </p:scale>
        <p:origin x="421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ile-srv\Ugolgosnadzor\3.%20&#1059;&#1087;&#1088;&#1072;&#1074;&#1083;&#1077;&#1085;&#1080;&#1077;\12.%20&#1057;&#1055;&#1056;&#1040;&#1042;&#1050;&#1048;,%20&#1054;&#1058;&#1063;&#1045;&#1058;&#1067;,%20&#1044;&#1054;&#1050;&#1051;&#1040;&#1044;&#1067;\2019\&#1045;&#1088;&#1084;&#1072;&#1082;%20&#1052;&#1077;&#1078;&#1076;&#1091;&#1088;&#1077;&#1095;&#1077;&#1085;&#1089;&#1082;%2019%20&#1084;&#1072;&#1088;&#1090;&#1072;%202019\&#1050;&#1086;&#1087;&#1080;&#1103;%20&#1044;&#1080;&#1072;&#1075;&#1088;&#1072;&#1084;&#1084;&#1072;%20&#1085;&#1072;&#1088;&#1091;&#1096;&#1077;&#1085;.,%20&#1091;&#1076;&#1077;&#1083;&#1100;&#1085;&#1099;&#1081;%20&#1090;&#1088;&#1072;&#1074;&#1084;&#1072;&#1090;&#1080;&#1079;&#1084;,%20&#1087;&#1088;&#1080;&#1086;&#1089;&#1090;&#1072;&#1085;.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ile-srv\Ugolgosnadzor\3.%20&#1059;&#1087;&#1088;&#1072;&#1074;&#1083;&#1077;&#1085;&#1080;&#1077;\12.%20&#1057;&#1055;&#1056;&#1040;&#1042;&#1050;&#1048;,%20&#1054;&#1058;&#1063;&#1045;&#1058;&#1067;,%20&#1044;&#1054;&#1050;&#1051;&#1040;&#1044;&#1067;\2019\&#1045;&#1088;&#1084;&#1072;&#1082;%20&#1052;&#1077;&#1078;&#1076;&#1091;&#1088;&#1077;&#1095;&#1077;&#1085;&#1089;&#1082;%2019%20&#1084;&#1072;&#1088;&#1090;&#1072;%202019\&#1050;&#1086;&#1087;&#1080;&#1103;%20&#1076;&#1080;&#1072;&#1075;&#1088;&#1072;&#1084;&#1084;&#1072;%20&#1085;&#1072;&#1088;&#1091;&#1096;.&#1087;&#1099;&#1083;&#1077;&#1075;&#1072;&#1079;.&#1088;&#1077;&#1078;&#1080;&#1084;&#1072;%202010-20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243177658622724E-2"/>
          <c:y val="0.10096608983978304"/>
          <c:w val="0.58664008092668074"/>
          <c:h val="0.674963932020072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Лист1!$A$9</c:f>
              <c:strCache>
                <c:ptCount val="1"/>
                <c:pt idx="0">
                  <c:v> в стадии консервации, ликвидации, строительства, горные работы приостановлены на неопределенный срок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Лист1!$B$8:$D$8</c:f>
              <c:strCache>
                <c:ptCount val="3"/>
                <c:pt idx="0">
                  <c:v>шахты</c:v>
                </c:pt>
                <c:pt idx="1">
                  <c:v>разрезы</c:v>
                </c:pt>
                <c:pt idx="2">
                  <c:v>ОФ</c:v>
                </c:pt>
              </c:strCache>
            </c:strRef>
          </c:cat>
          <c:val>
            <c:numRef>
              <c:f>Лист1!$B$9:$D$9</c:f>
              <c:numCache>
                <c:formatCode>General</c:formatCode>
                <c:ptCount val="3"/>
                <c:pt idx="0">
                  <c:v>35</c:v>
                </c:pt>
                <c:pt idx="1">
                  <c:v>34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Лист1!$A$10</c:f>
              <c:strCache>
                <c:ptCount val="1"/>
                <c:pt idx="0">
                  <c:v>осуществляют добычу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Лист1!$B$8:$D$8</c:f>
              <c:strCache>
                <c:ptCount val="3"/>
                <c:pt idx="0">
                  <c:v>шахты</c:v>
                </c:pt>
                <c:pt idx="1">
                  <c:v>разрезы</c:v>
                </c:pt>
                <c:pt idx="2">
                  <c:v>ОФ</c:v>
                </c:pt>
              </c:strCache>
            </c:strRef>
          </c:cat>
          <c:val>
            <c:numRef>
              <c:f>Лист1!$B$10:$D$10</c:f>
              <c:numCache>
                <c:formatCode>General</c:formatCode>
                <c:ptCount val="3"/>
                <c:pt idx="0">
                  <c:v>60</c:v>
                </c:pt>
                <c:pt idx="1">
                  <c:v>245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193456"/>
        <c:axId val="176194016"/>
      </c:barChart>
      <c:catAx>
        <c:axId val="176193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Black" panose="020B0A04020102020204" pitchFamily="34" charset="0"/>
              </a:defRPr>
            </a:pPr>
            <a:endParaRPr lang="ru-RU"/>
          </a:p>
        </c:txPr>
        <c:crossAx val="176194016"/>
        <c:crosses val="autoZero"/>
        <c:auto val="1"/>
        <c:lblAlgn val="ctr"/>
        <c:lblOffset val="100"/>
        <c:noMultiLvlLbl val="0"/>
      </c:catAx>
      <c:valAx>
        <c:axId val="176194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61934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8512475222051352E-2"/>
          <c:y val="0.85455802250454171"/>
          <c:w val="0.96278600623322563"/>
          <c:h val="0.14544197749545826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380256257244304E-2"/>
          <c:y val="7.1296641642991506E-4"/>
          <c:w val="0.86887624911906292"/>
          <c:h val="0.84720472526862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Лист1!$G$24</c:f>
              <c:strCache>
                <c:ptCount val="1"/>
                <c:pt idx="0">
                  <c:v>Угольные разрезы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3"/>
              <c:layout>
                <c:manualLayout>
                  <c:x val="1.3430344060428354E-2"/>
                  <c:y val="-5.669012966813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Лист1!$A$4:$A$7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94</c:v>
                </c:pt>
                <c:pt idx="1">
                  <c:v>211</c:v>
                </c:pt>
                <c:pt idx="2">
                  <c:v>61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Лист1!$E$24</c:f>
              <c:strCache>
                <c:ptCount val="1"/>
                <c:pt idx="0">
                  <c:v>Объекты по обогащению угля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1.1111111111111112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Лист1!$A$4:$A$7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Лист1!$C$4:$C$7</c:f>
              <c:numCache>
                <c:formatCode>General</c:formatCode>
                <c:ptCount val="4"/>
                <c:pt idx="1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197376"/>
        <c:axId val="176197936"/>
        <c:axId val="0"/>
      </c:bar3DChart>
      <c:catAx>
        <c:axId val="17619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6197936"/>
        <c:crosses val="autoZero"/>
        <c:auto val="1"/>
        <c:lblAlgn val="ctr"/>
        <c:lblOffset val="100"/>
        <c:noMultiLvlLbl val="0"/>
      </c:catAx>
      <c:valAx>
        <c:axId val="17619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61973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72164127103643"/>
          <c:y val="9.1572382051429341E-2"/>
          <c:w val="0.74590401534452822"/>
          <c:h val="0.6854476255971253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'[Диаграмма в Microsoft PowerPoint]Лист1'!$B$1</c:f>
              <c:strCache>
                <c:ptCount val="1"/>
                <c:pt idx="0">
                  <c:v>Объем добычи угля, млн. т</c:v>
                </c:pt>
              </c:strCache>
            </c:strRef>
          </c:tx>
          <c:spPr>
            <a:solidFill>
              <a:srgbClr val="91B44A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115363486541138E-3"/>
                  <c:y val="0.128573659578541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74327046328505E-3"/>
                  <c:y val="0.100037380164331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371177440029496E-3"/>
                  <c:y val="0.105595840826998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972002979098957E-3"/>
                  <c:y val="9.79957651604040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15866200053723E-4"/>
                  <c:y val="0.119341763589716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4248739034061547E-5"/>
                  <c:y val="0.11334866933543919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Arial"/>
                        <a:cs typeface="Arial"/>
                      </a:rPr>
                      <a:t>323,18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050669062494019E-4"/>
                  <c:y val="0.104254975628842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5109061643804471E-4"/>
                  <c:y val="0.112879767870174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8.4747307519285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9.5082345021636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8.268030001881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8.681431501975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3236603983528942E-3"/>
                  <c:y val="9.1096906566379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8.547400508711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'[Диаграмма в Microsoft PowerPoint]Лист1'!$A$7:$A$20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'[Диаграмма в Microsoft PowerPoint]Лист1'!$B$7:$B$20</c:f>
              <c:numCache>
                <c:formatCode>General</c:formatCode>
                <c:ptCount val="14"/>
                <c:pt idx="0">
                  <c:v>300.2</c:v>
                </c:pt>
                <c:pt idx="1">
                  <c:v>294.10000000000002</c:v>
                </c:pt>
                <c:pt idx="2">
                  <c:v>316</c:v>
                </c:pt>
                <c:pt idx="3">
                  <c:v>319.47000000000003</c:v>
                </c:pt>
                <c:pt idx="4">
                  <c:v>301.79000000000002</c:v>
                </c:pt>
                <c:pt idx="5">
                  <c:v>323.18</c:v>
                </c:pt>
                <c:pt idx="6">
                  <c:v>337.4</c:v>
                </c:pt>
                <c:pt idx="7">
                  <c:v>355.2</c:v>
                </c:pt>
                <c:pt idx="8">
                  <c:v>352</c:v>
                </c:pt>
                <c:pt idx="9">
                  <c:v>358.2</c:v>
                </c:pt>
                <c:pt idx="10">
                  <c:v>373.4</c:v>
                </c:pt>
                <c:pt idx="11">
                  <c:v>383.8</c:v>
                </c:pt>
                <c:pt idx="12">
                  <c:v>407.8</c:v>
                </c:pt>
                <c:pt idx="13">
                  <c:v>439.3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17"/>
        <c:axId val="169977488"/>
        <c:axId val="169978048"/>
      </c:barChart>
      <c:lineChart>
        <c:grouping val="standard"/>
        <c:varyColors val="0"/>
        <c:ser>
          <c:idx val="0"/>
          <c:order val="1"/>
          <c:tx>
            <c:strRef>
              <c:f>'[Диаграмма в Microsoft PowerPoint]Лист1'!$C$1</c:f>
              <c:strCache>
                <c:ptCount val="1"/>
                <c:pt idx="0">
                  <c:v>Число аварий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4882300115678887E-3"/>
                  <c:y val="-1.0383654378614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070740006629549E-3"/>
                  <c:y val="-1.9650490162774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883720930233022E-3"/>
                  <c:y val="-2.029551488405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861108823328465E-17"/>
                  <c:y val="-2.1938428521770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459363563179797E-3"/>
                  <c:y val="-3.1754060939990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925787935571596E-3"/>
                  <c:y val="-1.6944746877833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627906976743564E-3"/>
                  <c:y val="-2.6422033138372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3256276086941817E-3"/>
                  <c:y val="-1.1003776375874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1.8017271043912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1.6015352039033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1.4013433034154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342399355986453E-3"/>
                  <c:y val="-1.2011514029274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6.5640157485641608E-5"/>
                  <c:y val="-1.6468069470687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9.8441482234610657E-17"/>
                  <c:y val="-6.0057570146374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'[Диаграмма в Microsoft PowerPoint]Лист1'!$A$7:$A$20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'[Диаграмма в Microsoft PowerPoint]Лист1'!$C$7:$C$20</c:f>
              <c:numCache>
                <c:formatCode>General</c:formatCode>
                <c:ptCount val="14"/>
                <c:pt idx="0">
                  <c:v>27</c:v>
                </c:pt>
                <c:pt idx="1">
                  <c:v>23</c:v>
                </c:pt>
                <c:pt idx="2">
                  <c:v>21</c:v>
                </c:pt>
                <c:pt idx="3">
                  <c:v>12</c:v>
                </c:pt>
                <c:pt idx="4">
                  <c:v>9</c:v>
                </c:pt>
                <c:pt idx="5">
                  <c:v>22</c:v>
                </c:pt>
                <c:pt idx="6">
                  <c:v>13</c:v>
                </c:pt>
                <c:pt idx="7">
                  <c:v>16</c:v>
                </c:pt>
                <c:pt idx="8">
                  <c:v>11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3</c:v>
                </c:pt>
                <c:pt idx="13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'[Диаграмма в Microsoft PowerPoint]Лист1'!$D$1</c:f>
              <c:strCache>
                <c:ptCount val="1"/>
                <c:pt idx="0">
                  <c:v>Количество травмированных смертельно, чел.</c:v>
                </c:pt>
              </c:strCache>
            </c:strRef>
          </c:tx>
          <c:spPr>
            <a:ln w="38100" cap="rnd">
              <a:solidFill>
                <a:srgbClr val="0070C0"/>
              </a:solidFill>
              <a:prstDash val="solid"/>
              <a:miter lim="800000"/>
            </a:ln>
          </c:spPr>
          <c:marker>
            <c:symbol val="triang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8.9803345893399542E-4"/>
                  <c:y val="-2.590987612850302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537297984752036E-4"/>
                  <c:y val="6.4127613351570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418604651162773E-2"/>
                  <c:y val="-3.2410516823592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26832427971291E-3"/>
                  <c:y val="-1.4838633505850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498537557629693E-3"/>
                  <c:y val="5.802920111950428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1459363563180291E-3"/>
                  <c:y val="-9.851963606688805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2.09019259879509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1.401343303415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1.0009595024395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4061715700533746E-3"/>
                  <c:y val="-7.55495858786209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9.8441482234610657E-17"/>
                  <c:y val="-1.4013433034154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'[Диаграмма в Microsoft PowerPoint]Лист1'!$A$7:$A$20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'[Диаграмма в Microsoft PowerPoint]Лист1'!$D$7:$D$20</c:f>
              <c:numCache>
                <c:formatCode>General</c:formatCode>
                <c:ptCount val="14"/>
                <c:pt idx="0">
                  <c:v>107</c:v>
                </c:pt>
                <c:pt idx="1">
                  <c:v>68</c:v>
                </c:pt>
                <c:pt idx="2">
                  <c:v>232</c:v>
                </c:pt>
                <c:pt idx="3">
                  <c:v>53</c:v>
                </c:pt>
                <c:pt idx="4">
                  <c:v>48</c:v>
                </c:pt>
                <c:pt idx="5">
                  <c:v>135</c:v>
                </c:pt>
                <c:pt idx="6">
                  <c:v>46</c:v>
                </c:pt>
                <c:pt idx="7">
                  <c:v>36</c:v>
                </c:pt>
                <c:pt idx="8">
                  <c:v>63</c:v>
                </c:pt>
                <c:pt idx="9">
                  <c:v>26</c:v>
                </c:pt>
                <c:pt idx="10">
                  <c:v>20</c:v>
                </c:pt>
                <c:pt idx="11">
                  <c:v>56</c:v>
                </c:pt>
                <c:pt idx="12">
                  <c:v>18</c:v>
                </c:pt>
                <c:pt idx="13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978608"/>
        <c:axId val="169979168"/>
      </c:lineChart>
      <c:catAx>
        <c:axId val="1699774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9978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9780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2000"/>
                  <a:t>Объем добычи угля, млн.т</a:t>
                </a:r>
              </a:p>
            </c:rich>
          </c:tx>
          <c:layout>
            <c:manualLayout>
              <c:xMode val="edge"/>
              <c:yMode val="edge"/>
              <c:x val="3.4393139524216527E-2"/>
              <c:y val="5.7533046093715214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169977488"/>
        <c:crosses val="autoZero"/>
        <c:crossBetween val="between"/>
      </c:valAx>
      <c:catAx>
        <c:axId val="16997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979168"/>
        <c:crosses val="autoZero"/>
        <c:auto val="0"/>
        <c:lblAlgn val="ctr"/>
        <c:lblOffset val="100"/>
        <c:noMultiLvlLbl val="0"/>
      </c:catAx>
      <c:valAx>
        <c:axId val="16997916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2000"/>
                  <a:t>Аварийность и травматизм</a:t>
                </a:r>
              </a:p>
            </c:rich>
          </c:tx>
          <c:layout>
            <c:manualLayout>
              <c:xMode val="edge"/>
              <c:yMode val="edge"/>
              <c:x val="0.93658249228785428"/>
              <c:y val="0.1026646417483280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169978608"/>
        <c:crosses val="max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3678677370909804"/>
          <c:y val="0.82487795781562578"/>
          <c:w val="0.50349709291210965"/>
          <c:h val="0.1311649207826940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233202801521469E-2"/>
          <c:y val="3.6641979158545779E-2"/>
          <c:w val="0.63050500371945484"/>
          <c:h val="0.783645955146695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нарушений, тыс.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413828228978461E-3"/>
                  <c:y val="1.2506724500628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049355728550928E-3"/>
                  <c:y val="1.598197247676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9246918026624328E-17"/>
                  <c:y val="5.6802328989273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1962387993405294E-17"/>
                  <c:y val="1.591773631035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3798056611744824E-3"/>
                  <c:y val="1.217656012176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7392646219343686E-2"/>
                  <c:y val="4.566210045662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8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Лист1!$A$3:$A$12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Лист1!$C$3:$C$12</c:f>
              <c:numCache>
                <c:formatCode>General</c:formatCode>
                <c:ptCount val="10"/>
                <c:pt idx="0">
                  <c:v>90.668999999999997</c:v>
                </c:pt>
                <c:pt idx="1">
                  <c:v>81.156999999999996</c:v>
                </c:pt>
                <c:pt idx="2">
                  <c:v>59.441000000000003</c:v>
                </c:pt>
                <c:pt idx="3">
                  <c:v>50.726999999999997</c:v>
                </c:pt>
                <c:pt idx="4">
                  <c:v>57.936999999999998</c:v>
                </c:pt>
                <c:pt idx="5">
                  <c:v>62.146999999999998</c:v>
                </c:pt>
                <c:pt idx="6">
                  <c:v>55.83</c:v>
                </c:pt>
                <c:pt idx="7">
                  <c:v>53.823</c:v>
                </c:pt>
                <c:pt idx="8">
                  <c:v>51.472999999999999</c:v>
                </c:pt>
                <c:pt idx="9">
                  <c:v>54.052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982528"/>
        <c:axId val="169983088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администативных приостановок</c:v>
                </c:pt>
              </c:strCache>
            </c:strRef>
          </c:tx>
          <c:marker>
            <c:symbol val="circle"/>
            <c:size val="5"/>
            <c:spPr>
              <a:solidFill>
                <a:schemeClr val="accent1"/>
              </a:solidFill>
            </c:spPr>
          </c:marker>
          <c:dLbls>
            <c:dLbl>
              <c:idx val="0"/>
              <c:layout>
                <c:manualLayout>
                  <c:x val="-3.8269379825620654E-2"/>
                  <c:y val="-3.2292093625283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585528044736167E-3"/>
                  <c:y val="2.8855091743669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885741265343972E-3"/>
                  <c:y val="9.6765075581433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248199488371939E-2"/>
                  <c:y val="3.5743956662951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808894610607132E-2"/>
                  <c:y val="-2.8061937463296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374902281701479E-2"/>
                  <c:y val="3.7330265223696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108153781157583E-2"/>
                  <c:y val="-3.348554033485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3865456330258711E-2"/>
                  <c:y val="-3.652968036529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7038508117220885E-2"/>
                  <c:y val="-3.044140030441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Лист1!$A$3:$A$12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Лист1!$B$3:$B$12</c:f>
              <c:numCache>
                <c:formatCode>General</c:formatCode>
                <c:ptCount val="10"/>
                <c:pt idx="0">
                  <c:v>156</c:v>
                </c:pt>
                <c:pt idx="1">
                  <c:v>215</c:v>
                </c:pt>
                <c:pt idx="2">
                  <c:v>328</c:v>
                </c:pt>
                <c:pt idx="3">
                  <c:v>561</c:v>
                </c:pt>
                <c:pt idx="4">
                  <c:v>666</c:v>
                </c:pt>
                <c:pt idx="5">
                  <c:v>645</c:v>
                </c:pt>
                <c:pt idx="6">
                  <c:v>699</c:v>
                </c:pt>
                <c:pt idx="7">
                  <c:v>631</c:v>
                </c:pt>
                <c:pt idx="8">
                  <c:v>655</c:v>
                </c:pt>
                <c:pt idx="9">
                  <c:v>683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982528"/>
        <c:axId val="169983088"/>
      </c:line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Удельный показатель смертельного травматизма</c:v>
                </c:pt>
              </c:strCache>
            </c:strRef>
          </c:tx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</c:spPr>
          </c:marker>
          <c:dLbls>
            <c:dLbl>
              <c:idx val="0"/>
              <c:layout>
                <c:manualLayout>
                  <c:x val="-5.0697084917617234E-3"/>
                  <c:y val="-1.82648401826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038445289395845E-2"/>
                  <c:y val="-2.435312024353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4495141529362366E-3"/>
                  <c:y val="1.82648401826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418250950570404E-2"/>
                  <c:y val="-2.739726027397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732240219021989E-2"/>
                  <c:y val="-2.596699385179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67269348390588E-2"/>
                  <c:y val="-3.579705208604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955436720142603E-2"/>
                  <c:y val="-4.938271604938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310602024507193E-2"/>
                  <c:y val="-5.4283290924512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968736797634135E-2"/>
                  <c:y val="-3.3485540334855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323E1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Лист1!$A$3:$A$12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Лист1!$D$3:$D$12</c:f>
              <c:numCache>
                <c:formatCode>General</c:formatCode>
                <c:ptCount val="10"/>
                <c:pt idx="0">
                  <c:v>0.15</c:v>
                </c:pt>
                <c:pt idx="1">
                  <c:v>0.41</c:v>
                </c:pt>
                <c:pt idx="2">
                  <c:v>0.13</c:v>
                </c:pt>
                <c:pt idx="3">
                  <c:v>0.1</c:v>
                </c:pt>
                <c:pt idx="4">
                  <c:v>0.17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0.14000000000000001</c:v>
                </c:pt>
                <c:pt idx="8">
                  <c:v>4.3999999999999997E-2</c:v>
                </c:pt>
                <c:pt idx="9">
                  <c:v>3.9E-2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984208"/>
        <c:axId val="169983648"/>
      </c:lineChart>
      <c:catAx>
        <c:axId val="16998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9983088"/>
        <c:crosses val="autoZero"/>
        <c:auto val="1"/>
        <c:lblAlgn val="ctr"/>
        <c:lblOffset val="100"/>
        <c:noMultiLvlLbl val="0"/>
      </c:catAx>
      <c:valAx>
        <c:axId val="16998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9982528"/>
        <c:crosses val="autoZero"/>
        <c:crossBetween val="between"/>
      </c:valAx>
      <c:valAx>
        <c:axId val="1699836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9984208"/>
        <c:crosses val="max"/>
        <c:crossBetween val="between"/>
      </c:valAx>
      <c:catAx>
        <c:axId val="169984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98364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r"/>
      <c:layout>
        <c:manualLayout>
          <c:xMode val="edge"/>
          <c:yMode val="edge"/>
          <c:x val="0.75626552696955662"/>
          <c:y val="0.33416257373768871"/>
          <c:w val="0.22234409869889257"/>
          <c:h val="0.42408409344871495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7564699648766"/>
          <c:y val="3.2599528592285799E-2"/>
          <c:w val="0.76992670812032094"/>
          <c:h val="0.73751703224229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'[Диаграмма в Microsoft PowerPoint]Лист1'!$B$1</c:f>
              <c:strCache>
                <c:ptCount val="1"/>
                <c:pt idx="0">
                  <c:v>Количество взрывов и вспышек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trendline>
            <c:spPr>
              <a:ln w="31750" cap="sq" cmpd="sng">
                <a:solidFill>
                  <a:schemeClr val="accent4">
                    <a:lumMod val="75000"/>
                  </a:schemeClr>
                </a:solidFill>
                <a:prstDash val="solid"/>
                <a:bevel/>
                <a:tailEnd type="stealth" w="lg" len="lg"/>
              </a:ln>
            </c:spPr>
            <c:trendlineType val="poly"/>
            <c:order val="3"/>
            <c:dispRSqr val="0"/>
            <c:dispEq val="0"/>
          </c:trendline>
          <c:cat>
            <c:numRef>
              <c:f>'[Диаграмма в Microsoft PowerPoint]Лист1'!$A$2:$A$20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'[Диаграмма в Microsoft PowerPoint]Лист1'!$B$2:$B$20</c:f>
              <c:numCache>
                <c:formatCode>General</c:formatCode>
                <c:ptCount val="19"/>
                <c:pt idx="0">
                  <c:v>10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  <c:pt idx="4">
                  <c:v>9</c:v>
                </c:pt>
                <c:pt idx="5">
                  <c:v>8</c:v>
                </c:pt>
                <c:pt idx="6">
                  <c:v>4</c:v>
                </c:pt>
                <c:pt idx="7">
                  <c:v>6</c:v>
                </c:pt>
                <c:pt idx="8">
                  <c:v>1</c:v>
                </c:pt>
                <c:pt idx="9">
                  <c:v>6</c:v>
                </c:pt>
                <c:pt idx="10">
                  <c:v>5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26144"/>
        <c:axId val="172199664"/>
      </c:barChart>
      <c:lineChart>
        <c:grouping val="standard"/>
        <c:varyColors val="0"/>
        <c:ser>
          <c:idx val="0"/>
          <c:order val="1"/>
          <c:tx>
            <c:strRef>
              <c:f>'[Диаграмма в Microsoft PowerPoint]Лист1'!$C$1</c:f>
              <c:strCache>
                <c:ptCount val="1"/>
                <c:pt idx="0">
                  <c:v>Количество травмированных смертельно, чел.</c:v>
                </c:pt>
              </c:strCache>
            </c:strRef>
          </c:tx>
          <c:spPr>
            <a:ln w="12700" cap="sq">
              <a:solidFill>
                <a:srgbClr val="FF0000"/>
              </a:solidFill>
              <a:prstDash val="solid"/>
              <a:tailEnd w="sm" len="sm"/>
            </a:ln>
          </c:spPr>
          <c:marker>
            <c:symbol val="diamond"/>
            <c:size val="8"/>
            <c:spPr>
              <a:solidFill>
                <a:schemeClr val="bg1"/>
              </a:solidFill>
              <a:ln w="12700"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3327323741252074E-2"/>
                  <c:y val="-2.766347041701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327323741252074E-2"/>
                  <c:y val="-3.2693192311020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27323741252074E-2"/>
                  <c:y val="-2.0118887576012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437633573419116E-2"/>
                  <c:y val="-3.0178331364018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327323741252074E-2"/>
                  <c:y val="-2.5148609470015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3327323741252074E-2"/>
                  <c:y val="-2.5148609470015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661858993001702E-2"/>
                  <c:y val="-3.2693192311020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9547943405586016E-2"/>
                  <c:y val="-3.017833136401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0217013909085212E-2"/>
                  <c:y val="-3.2693192311020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772168825168657E-2"/>
                  <c:y val="-3.0178331364019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437633573419116E-2"/>
                  <c:y val="-3.0178331364019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8661858993001702E-2"/>
                  <c:y val="-2.2633748523014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8661858993001702E-2"/>
                  <c:y val="-2.5148609470015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3327323741252185E-2"/>
                  <c:y val="-3.2693192311020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1772168825168775E-2"/>
                  <c:y val="-3.0178331364018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1772168825168775E-2"/>
                  <c:y val="-3.0178331364019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7992788489502558E-2"/>
                  <c:y val="-3.0178331364018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0217013909085188E-2"/>
                  <c:y val="-2.5148609470015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0217013909085188E-2"/>
                  <c:y val="-2.766347041701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95000"/>
                  <a:alpha val="16000"/>
                </a:schemeClr>
              </a:solidFill>
              <a:ln w="25400">
                <a:noFill/>
              </a:ln>
            </c:spPr>
            <c:txPr>
              <a:bodyPr vertOverflow="overflow" horzOverflow="overflow" wrap="square" anchor="t" anchorCtr="0">
                <a:spAutoFit/>
              </a:bodyPr>
              <a:lstStyle/>
              <a:p>
                <a:pPr>
                  <a:defRPr sz="1100" b="1" i="0" u="none" strike="noStrike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sx="1000" sy="1000" algn="ctr" rotWithShape="0">
                        <a:schemeClr val="bg1"/>
                      </a:outerShdw>
                    </a:effectLst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trendline>
            <c:spPr>
              <a:ln w="31750">
                <a:solidFill>
                  <a:schemeClr val="accent2"/>
                </a:solidFill>
                <a:tailEnd type="stealth" w="lg" len="lg"/>
              </a:ln>
            </c:spPr>
            <c:trendlineType val="poly"/>
            <c:order val="2"/>
            <c:dispRSqr val="0"/>
            <c:dispEq val="0"/>
          </c:trendline>
          <c:cat>
            <c:numRef>
              <c:f>'[Диаграмма в Microsoft PowerPoint]Лист1'!$A$2:$A$20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'[Диаграмма в Microsoft PowerPoint]Лист1'!$C$2:$C$20</c:f>
              <c:numCache>
                <c:formatCode>General</c:formatCode>
                <c:ptCount val="19"/>
                <c:pt idx="0">
                  <c:v>14</c:v>
                </c:pt>
                <c:pt idx="1">
                  <c:v>11</c:v>
                </c:pt>
                <c:pt idx="2">
                  <c:v>15</c:v>
                </c:pt>
                <c:pt idx="3">
                  <c:v>21</c:v>
                </c:pt>
                <c:pt idx="4">
                  <c:v>67</c:v>
                </c:pt>
                <c:pt idx="5">
                  <c:v>33</c:v>
                </c:pt>
                <c:pt idx="6">
                  <c:v>3</c:v>
                </c:pt>
                <c:pt idx="7">
                  <c:v>162</c:v>
                </c:pt>
                <c:pt idx="8">
                  <c:v>0</c:v>
                </c:pt>
                <c:pt idx="9">
                  <c:v>4</c:v>
                </c:pt>
                <c:pt idx="10">
                  <c:v>95</c:v>
                </c:pt>
                <c:pt idx="11">
                  <c:v>0</c:v>
                </c:pt>
                <c:pt idx="12">
                  <c:v>4</c:v>
                </c:pt>
                <c:pt idx="13">
                  <c:v>27</c:v>
                </c:pt>
                <c:pt idx="14">
                  <c:v>2</c:v>
                </c:pt>
                <c:pt idx="15">
                  <c:v>0</c:v>
                </c:pt>
                <c:pt idx="16">
                  <c:v>36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/>
          <c:downBars/>
        </c:upDownBars>
        <c:marker val="1"/>
        <c:smooth val="0"/>
        <c:axId val="172200224"/>
        <c:axId val="172200784"/>
      </c:lineChart>
      <c:catAx>
        <c:axId val="472261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2199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19966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r>
                  <a:rPr lang="ru-RU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</a:t>
                </a:r>
                <a:r>
                  <a:rPr lang="ru-RU" sz="1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взрывов и вспышек</a:t>
                </a:r>
                <a:endParaRPr lang="ru-RU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6.6649041577617668E-2"/>
              <c:y val="0.1998876827457370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47226144"/>
        <c:crosses val="autoZero"/>
        <c:crossBetween val="between"/>
      </c:valAx>
      <c:catAx>
        <c:axId val="172200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200784"/>
        <c:crosses val="autoZero"/>
        <c:auto val="0"/>
        <c:lblAlgn val="ctr"/>
        <c:lblOffset val="100"/>
        <c:noMultiLvlLbl val="0"/>
      </c:catAx>
      <c:valAx>
        <c:axId val="17220078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Кол-во</a:t>
                </a:r>
                <a:r>
                  <a:rPr lang="ru-RU" sz="1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травмированных </a:t>
                </a:r>
                <a:r>
                  <a:rPr lang="ru-RU" sz="1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смертельно, чел.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95717078870477523"/>
              <c:y val="4.9001768521505333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172200224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8513893962190717E-2"/>
          <c:y val="0.81713238129014665"/>
          <c:w val="0.88221611779698395"/>
          <c:h val="0.17783789681584941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 rtl="0"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12436454451624E-2"/>
          <c:y val="4.6886436067852429E-2"/>
          <c:w val="0.67889248280920578"/>
          <c:h val="0.8888791465191897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нарушений пылегазового режима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rgbClr val="002060"/>
              </a:solidFill>
            </c:spPr>
          </c:marker>
          <c:dLbls>
            <c:dLbl>
              <c:idx val="0"/>
              <c:layout>
                <c:manualLayout>
                  <c:x val="3.0865627913515656E-3"/>
                  <c:y val="1.47295400237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497937757780304E-2"/>
                  <c:y val="-3.5242282599169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99250093738283E-3"/>
                  <c:y val="-5.2863423898753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295668455802074E-2"/>
                  <c:y val="-2.9362169106822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592497592809837E-2"/>
                  <c:y val="-3.5184209239027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092518434843594E-2"/>
                  <c:y val="-2.937509056558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668762607164947E-2"/>
                  <c:y val="-3.2305492819822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998361425294279E-2"/>
                  <c:y val="-3.2305656964478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799775028121485E-2"/>
                  <c:y val="-3.5242282599169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Лист1!$A$5:$A$13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Лист1!$B$5:$B$13</c:f>
              <c:numCache>
                <c:formatCode>General</c:formatCode>
                <c:ptCount val="9"/>
                <c:pt idx="0">
                  <c:v>2581</c:v>
                </c:pt>
                <c:pt idx="1">
                  <c:v>1814</c:v>
                </c:pt>
                <c:pt idx="2">
                  <c:v>566</c:v>
                </c:pt>
                <c:pt idx="3">
                  <c:v>644</c:v>
                </c:pt>
                <c:pt idx="4">
                  <c:v>706</c:v>
                </c:pt>
                <c:pt idx="5">
                  <c:v>822</c:v>
                </c:pt>
                <c:pt idx="6">
                  <c:v>1229</c:v>
                </c:pt>
                <c:pt idx="7">
                  <c:v>915</c:v>
                </c:pt>
                <c:pt idx="8">
                  <c:v>443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шахтах Кузнецкого угольного бассейна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6"/>
          </c:marker>
          <c:dLbls>
            <c:dLbl>
              <c:idx val="0"/>
              <c:layout>
                <c:manualLayout>
                  <c:x val="-4.5802634484840593E-2"/>
                  <c:y val="4.1096699582544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234967909740787E-2"/>
                  <c:y val="3.509375902771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945255097430683E-2"/>
                  <c:y val="5.91249034351687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844288518990977E-2"/>
                  <c:y val="-1.4516566694570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2577465696731063E-3"/>
                  <c:y val="-3.5068146850532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273870536536088E-2"/>
                  <c:y val="3.8107920023554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526572039518566E-2"/>
                  <c:y val="-2.9342786918684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95818751461206E-2"/>
                  <c:y val="-2.6425306123202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996250468691415E-3"/>
                  <c:y val="5.8734825179547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8C343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Лист1!$A$5:$A$13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Лист1!$C$5:$C$13</c:f>
              <c:numCache>
                <c:formatCode>General</c:formatCode>
                <c:ptCount val="9"/>
                <c:pt idx="0">
                  <c:v>2350</c:v>
                </c:pt>
                <c:pt idx="1">
                  <c:v>1615</c:v>
                </c:pt>
                <c:pt idx="2">
                  <c:v>419</c:v>
                </c:pt>
                <c:pt idx="3">
                  <c:v>385</c:v>
                </c:pt>
                <c:pt idx="4">
                  <c:v>334</c:v>
                </c:pt>
                <c:pt idx="5">
                  <c:v>256</c:v>
                </c:pt>
                <c:pt idx="6">
                  <c:v>815</c:v>
                </c:pt>
                <c:pt idx="7">
                  <c:v>575</c:v>
                </c:pt>
                <c:pt idx="8">
                  <c:v>296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шахтах Печорского угольного бассейна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3">
                  <a:lumMod val="50000"/>
                </a:schemeClr>
              </a:solidFill>
            </c:spPr>
          </c:marker>
          <c:dLbls>
            <c:dLbl>
              <c:idx val="0"/>
              <c:layout>
                <c:manualLayout>
                  <c:x val="-2.3997000374953132E-2"/>
                  <c:y val="-4.111599636569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99700037495316E-2"/>
                  <c:y val="-4.4052853248961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497937757780249E-2"/>
                  <c:y val="-4.4052853248961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497227750611214E-2"/>
                  <c:y val="3.2150204574380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70852532384754E-2"/>
                  <c:y val="3.5087298298336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737439567811306E-2"/>
                  <c:y val="-4.1038553018129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516274262522115E-2"/>
                  <c:y val="-2.9278179624890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515543626260136E-2"/>
                  <c:y val="2.9349016907728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8680996384349999E-4"/>
                  <c:y val="-5.9127210838518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Лист1!$A$5:$A$13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Лист1!$D$5:$D$13</c:f>
              <c:numCache>
                <c:formatCode>General</c:formatCode>
                <c:ptCount val="9"/>
                <c:pt idx="0">
                  <c:v>225</c:v>
                </c:pt>
                <c:pt idx="1">
                  <c:v>112</c:v>
                </c:pt>
                <c:pt idx="2">
                  <c:v>68</c:v>
                </c:pt>
                <c:pt idx="3">
                  <c:v>198</c:v>
                </c:pt>
                <c:pt idx="4">
                  <c:v>313</c:v>
                </c:pt>
                <c:pt idx="5">
                  <c:v>416</c:v>
                </c:pt>
                <c:pt idx="6">
                  <c:v>367</c:v>
                </c:pt>
                <c:pt idx="7">
                  <c:v>274</c:v>
                </c:pt>
                <c:pt idx="8">
                  <c:v>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204144"/>
        <c:axId val="172204704"/>
      </c:lineChart>
      <c:catAx>
        <c:axId val="17220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2204704"/>
        <c:crosses val="autoZero"/>
        <c:auto val="1"/>
        <c:lblAlgn val="ctr"/>
        <c:lblOffset val="100"/>
        <c:noMultiLvlLbl val="0"/>
      </c:catAx>
      <c:valAx>
        <c:axId val="17220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2204144"/>
        <c:crosses val="autoZero"/>
        <c:crossBetween val="between"/>
      </c:valAx>
      <c:spPr>
        <a:solidFill>
          <a:schemeClr val="accent6">
            <a:lumMod val="20000"/>
            <a:lumOff val="80000"/>
            <a:alpha val="0"/>
          </a:schemeClr>
        </a:solidFill>
      </c:spPr>
    </c:plotArea>
    <c:legend>
      <c:legendPos val="r"/>
      <c:layout>
        <c:manualLayout>
          <c:xMode val="edge"/>
          <c:yMode val="edge"/>
          <c:x val="0.7938760409042388"/>
          <c:y val="0.14944682312091995"/>
          <c:w val="0.1978337489226222"/>
          <c:h val="0.74521075360716371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  <a:alpha val="26000"/>
      </a:schemeClr>
    </a:solidFill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Количество разработанных нормативных документы для угольной промышленности</a:t>
            </a:r>
            <a:r>
              <a:rPr lang="ru-RU" sz="1400" b="1" i="0" baseline="0" dirty="0">
                <a:latin typeface="Times New Roman" pitchFamily="18" charset="0"/>
                <a:cs typeface="Times New Roman" pitchFamily="18" charset="0"/>
              </a:rPr>
              <a:t> после создания </a:t>
            </a:r>
            <a:r>
              <a:rPr lang="ru-RU" sz="1400" b="1" i="0" baseline="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по обеспечению дальнейшего </a:t>
            </a:r>
            <a:r>
              <a:rPr lang="ru-RU" sz="14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улучшения </a:t>
            </a:r>
            <a:r>
              <a:rPr lang="ru-RU" sz="14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lang="ru-RU" sz="14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труда</a:t>
            </a:r>
            <a:endParaRPr lang="ru-RU" sz="1400" b="1" i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24093668519055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507251804103346"/>
          <c:y val="0.29297928419404418"/>
          <c:w val="0.50389771096157387"/>
          <c:h val="0.685727254068581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18900000">
                <a:prstClr val="black">
                  <a:alpha val="50000"/>
                </a:prstClr>
              </a:innerShdw>
            </a:effectLst>
          </c:spPr>
          <c:explosion val="14"/>
          <c:dPt>
            <c:idx val="3"/>
            <c:bubble3D val="0"/>
          </c:dPt>
          <c:dPt>
            <c:idx val="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  <c:pt idx="7">
                  <c:v>2018 г.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</c:v>
                </c:pt>
                <c:pt idx="1">
                  <c:v>11</c:v>
                </c:pt>
                <c:pt idx="2">
                  <c:v>8</c:v>
                </c:pt>
                <c:pt idx="3">
                  <c:v>5</c:v>
                </c:pt>
                <c:pt idx="4">
                  <c:v>4</c:v>
                </c:pt>
                <c:pt idx="5">
                  <c:v>10</c:v>
                </c:pt>
                <c:pt idx="6">
                  <c:v>7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100">
                <a:latin typeface="Arial Black" panose="020B0A04020102020204" pitchFamily="34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>
                <a:latin typeface="Arial Black" panose="020B0A04020102020204" pitchFamily="34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>
                <a:latin typeface="Arial Black" panose="020B0A04020102020204" pitchFamily="34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>
                <a:latin typeface="Arial Black" panose="020B0A04020102020204" pitchFamily="34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>
                <a:latin typeface="Arial Black" panose="020B0A04020102020204" pitchFamily="34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>
                <a:latin typeface="Arial Black" panose="020B0A04020102020204" pitchFamily="34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110770052542863"/>
          <c:y val="0.35548651189150487"/>
          <c:w val="0.24798643301114068"/>
          <c:h val="0.44902138726430008"/>
        </c:manualLayout>
      </c:layout>
      <c:overlay val="0"/>
      <c:txPr>
        <a:bodyPr/>
        <a:lstStyle/>
        <a:p>
          <a:pPr>
            <a:defRPr sz="1100"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0.13704</cdr:x>
      <cdr:y>0.625</cdr:y>
    </cdr:from>
    <cdr:to>
      <cdr:x>0.21908</cdr:x>
      <cdr:y>0.69643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1461" y="2520280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*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0.66286</cdr:x>
      <cdr:y>0.15982</cdr:y>
    </cdr:from>
    <cdr:to>
      <cdr:x>0.69709</cdr:x>
      <cdr:y>0.2169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81576" y="666751"/>
          <a:ext cx="2571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0.77728</cdr:x>
      <cdr:y>0.18901</cdr:y>
    </cdr:from>
    <cdr:to>
      <cdr:x>0.97188</cdr:x>
      <cdr:y>0.28132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81776" y="819151"/>
          <a:ext cx="1647825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3C574-B309-49DC-AABE-5530BC9987A5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9F8AB-398D-4441-9F85-708B14A86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3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1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такого подхода является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выявления нарушений пылегазового режима угольных шахт, являющихся причинами взрыва газа и угольной пыли.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аварии на шахте «Распадская», случаи нарушения требований по контролю запыленности горных выработок и аэрологической безопасности влекут за собой временный запрет деятельности и административную приостановку деятельности ОПО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86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объективной оценки состояния промышленной безопасности на ОПО и своевременного реагирования разработаны требования о передаче в Ростехнадзор данных о критическом изменении контрольных параметров. В основе такой коммуникации находятся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 системы безопасности – МФСБ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предприятиях объективных данных, позволит прогнозировать возможность аварии, своевременно реагировать на аварию, открыто принимать управленческие решения, точечно распоряжаться имеющимися ресурсами, исключить необоснованные проверки, минимизировать коррупционные риски. </a:t>
            </a:r>
          </a:p>
          <a:p>
            <a:pPr algn="just"/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Внедряются системы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контроля проходят тестирование в угледобывающих и газодобывающих отраслях. В Правила безопасности внесены дополнения, что сведения о превышении допустимой концентрации метана и обнаруженных признаках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пылевзрывоопасности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передаваться в Ростехнадзор. В действующих Правилах безопасности обязанность передачи в территориальное управление Ростехнадзора информации о срабатывании систем противоаварийной защиты, критических изменений параметров возложена на эксплуатирующую организацию.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21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об организации МФСБ с августа 2018 года вступили в силу для угольных разрезов и фабрик по переработке угля. Это осуществляется в качестве предупредительной меры по предотвращению аварийных ситуаций.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установленным требованиям помимо диспетчера на шахте или разрезе мониторинг технологических процессов и параметров безопасности осуществляется в аналитических центрах угледобывающих организаций. Такие аналитические центры становятся инструментом в системе управления ПБ и ОТ угледобывающей организации, позволяют осуществлять производственный контроль дистанционно. 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поиску наилучших доступных технологий в области обеспечения дистанционного мониторинга подключились ведущие угледобывающие компании. Ими проводятся работы по созданию прототипа Системы дистанционного контроля промышленной безопасности (СДК ПБ).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93B3-B01E-401F-8881-C316A5EF57B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5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3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Ростехнадзор проводит целенаправленную деятельность по формированию культуры безопасности как в эксплуатирующих организациях, так и в собственной структуре. Культура безопасности в Ростехнадзоре способствует поддержанию на должном уровне культуры технологической безопасности в эксплуатирующих организациях. При реализации данных принципов Ростехнадзор руководствуется главным правилом – «безопасность прежде всего». В целях повышения уровня культуры технологической безопасности Ростехнадзор как федеральный орган исполнительной власти, уполномоченный на выработку и реализацию государственной политики и нормативно-правовое регулирование вопросов технологической безопасности, разрабатывает новые подходы и методы государственного регулирования в данной области с учетом современных требований, условий и возможностей</a:t>
            </a:r>
            <a:r>
              <a:rPr lang="ru-RU" sz="13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078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 разрабатывает документы, совершенствующие статическую модель риск-ориентированного подхода и способствующие переходу на динамическую модель.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2016 – 2017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результатам работы Комиссии по выявлению шахт, осуществляющих добычу в особо сложных горно-геологических условиях, назначенной после взрыва на шахте «Северная», были разработаны Методические рекомендации по проведению анализа опасностей и оценки риска аварий на угольных шахтах.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методике, после обобщения сведений о горно-геологических, горнотехнических условиях; идентификации опасностей; планирования компенсирующих мероприятий, определяются факторы, влияющие на опасность аварии и индексы опасности аварий.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оценки риска аварий разрабатываются меры по их снижению. Факторы, влияющие на риск аварий, делятся на блоки, определяются значения рангов и весов факторов, их классификация. В результате оценивается итоговый балл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5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аварийности и травматизма в угольной промышленности свидетельствует о необходимости системного совершенствования нормативных требований - на постоянной основе. Разработка документов в области безопасности ведения горных работ носит межведомственный характер. Программа утверждается Минэнерго России, МЧС, Минтруд, Объединением работодателей угольной промышленности, согласовывается независимым профсоюзом работников угольной промышленности. В разработке проектов новых требований принимают участие научные организации, представители эксплуатирующих организаций и федеральных органов исполнительной власти.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44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2011 года Ростехнадзором утверждены 58 новых нормативных документов в области промышленной безопасности на ОПО угольной промышленности. Документы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современным технологиям и техническим средствам. В 2018 году – утверждено 2 приказа о внесении изменений в восемь нормативных правовых актов. Разработка изменений нормативных документов позволила актуализировать и систематизировать обязательные требования, сократить их количество за счет устаревших.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касается требований: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ФНП «Инструкция по локализации и ликвидации последствий аварий на опасных производственных объектах, на которых ведутся горные работы»;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ФНП «Инструкция по составлению планов ликвидации аварий на угольных шахтах»;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ФНП «Инструкция по ведению огневых работ в горных выработках, надшахтных зданиях шахт и углеобогатительных фабриках»;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ФНП «Инструкция по борьбе с пылью в угольных шахтах»;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ФНП «Правила безопасности в угольных шахтах»;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ФНП «Инструкция по контролю состава рудничного воздуха, определению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газообильности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установлению категорий шахт по метану и/или диоксиду углерода»;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об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аэрогазовом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контроле в угольных шахтах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spcAft>
                <a:spcPts val="0"/>
              </a:spcAft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сегодняшний день всем федеральным органам исполнительной власти, осуществляющим государственный контроль (надзор), в рамках реализации механизма «регуляторной гильотины» (поручение от 26 февраля 2019 г. № 294-пр), Президентом Российской Федерации В.В. Путиным поставлена задача провести масштабную работу по пересмотру или отмене до 01.01.2021 нормативных правовых актов, устанавливающих требования в том числе к организации промышленной безопасности в угольной промышленности.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>
              <a:spcAft>
                <a:spcPts val="0"/>
              </a:spcAft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данной работы является актуализация требований в части учёта риск-ориентированного подхода и современного уровня технологического развития в соответствующих сферах.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>
              <a:spcAft>
                <a:spcPts val="0"/>
              </a:spcAft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тоже время с марта 2013 г., внесёнными изменениями в Федеральный закон № 116-ФЗ «О промышленной безопасности опасных производственных объектов» опасные производственные объекты в зависимости от уровня потенциальной опасности аварий разделены на </a:t>
            </a:r>
            <a:r>
              <a:rPr lang="en-US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класса опасности, введена необходимость внедрения систем управления промышленной безопасности на и проведения оценки риска возникновения аварий на ОПО. Данные изменения коснулись в дальнейшем все подзаконные нормативные правовые акты, т.к. не должны противоречить действующему законодательству.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>
              <a:spcAft>
                <a:spcPts val="0"/>
              </a:spcAft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2013 года разрабатываемые федеральные нормы и правила в области промышленной безопасности на объектах угольной промышленности уже учитывают риск-ориентированных подход и современный уровень технологического развития.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>
              <a:spcAft>
                <a:spcPts val="0"/>
              </a:spcAft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того, Управление по надзору в угольной промышленности на регулярной основе актуализирует нормативные правовые акты, разработанные до 2013 года, учитывая так же современный уровень технологического развития и риск-ориентированный подход при проведении контрольно-надзорной деятельности на объектах угольной промышленности.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28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меры, принятые на уровне законодательства и постановлений правительства:</a:t>
            </a:r>
          </a:p>
          <a:p>
            <a:pPr marL="0" marR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•Наделение должностных лиц Ростехнадзора правом применения правом применения временного запрета и административного приостановления деятельности ОПО;</a:t>
            </a:r>
          </a:p>
          <a:p>
            <a:pPr marL="0" marR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•Установление режима постоянного государственного надзора на угольных шахтах;</a:t>
            </a:r>
          </a:p>
          <a:p>
            <a:pPr marL="0" marR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•Увеличение административных штрафов за нарушения требований промышленной безопасности, условий лицензий для юридических, должностных и физических лиц;</a:t>
            </a:r>
          </a:p>
          <a:p>
            <a:pPr marL="0" marR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•Введение обязательного страхования гражданской ответственности владельца опасного объекта за причинение вреда в результате аварии, инцидента;</a:t>
            </a:r>
          </a:p>
          <a:p>
            <a:pPr marL="0" marR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•Установление требования в части создания на объектах ведения горных работ I и II класса опасности вспомогательных горноспасательных команд (ВГК);</a:t>
            </a:r>
          </a:p>
          <a:p>
            <a:pPr marL="0" marR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•Установление единых требований по функционированию Системы управления промышленной безопасностью и охраной труда;</a:t>
            </a:r>
          </a:p>
          <a:p>
            <a:pPr marL="0" marR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•Установление требования по согласованию годовых планов развития горных работ и мероприятий по обеспечению безопасности работ, связанных с пользованием недрами;</a:t>
            </a:r>
          </a:p>
          <a:p>
            <a:pPr marL="0" marR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•Установление административной и уголовной ответственности экспертов в области промышленной безопасности;</a:t>
            </a:r>
          </a:p>
          <a:p>
            <a:pPr marL="0" marR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•Установление института общественных инспекторов в области промышленной безопасности;</a:t>
            </a:r>
          </a:p>
          <a:p>
            <a:pPr marL="0" marR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•Установление требования по функционированию дистанционного контроля на опасных производственных объектах</a:t>
            </a:r>
            <a:r>
              <a:rPr lang="ru-RU" sz="13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13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ru-RU" sz="13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 опасности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96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 контактирует с авторами научно-исследовательских работ (НИР) и представителями организаций, эксплуатирующих ОПО по добыче и переработке угля. По итогам правоприменительной практики вносятся изменения в действующие нормативные акты.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2017 году внесены изменения в восемь действующих нормативных актов (приказ Ростехнадзора от 8 августа 2017 года № 303, зарегистрирован в Минюсте 31 августа 2017 года, рег. № 48046).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Цели регулирования: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•уточнение мест замера скорости воздуха;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•особенности методов прогноза и контроля динамических явлений;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•уточнение формулировок (для исключения толкований);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•определение порядка инструктажа по применению средств </a:t>
            </a:r>
            <a:r>
              <a:rPr lang="ru-RU" sz="130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самоспасения</a:t>
            </a:r>
            <a:r>
              <a:rPr lang="ru-RU" sz="130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•корректировка времени движения горноспасателей по аварийным горным выработкам;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•уточнение требований по определению численности электрослесарей АГК, порядка проверки времени срабатывания и мест установки датчиков </a:t>
            </a:r>
            <a:r>
              <a:rPr lang="ru-RU" sz="130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аэрогазового</a:t>
            </a:r>
            <a:r>
              <a:rPr lang="ru-RU" sz="130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контроля</a:t>
            </a:r>
            <a:r>
              <a:rPr lang="ru-RU" sz="130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1300" i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97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общественного контроля на ОПО введено Федеральным законом от 21 июля 1997 года, № 116-ФЗ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промышленной безопасности опасных производственных объектов» (статья 16.2 часть 2).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 утвержден «Порядок привлечения общественных инспекторов в области промышленной безопасности Федеральной службой по экологическому, технологическому и атомному надзору к общественному контролю на ОПО угольной промышленности и квалификационные требования к указанным инспекторам», приказ Ростехнадзора от 2 августа 2017 года, № 293, рег. Минюстом 23.08.2017, № 47909 и «Положение о Комиссии Федеральной службы по экологическому, технологическому и атомному надзору в области промышленной безопасности и состав Комиссии», приказ Ростехнадзора от 20 июня 2018 года, № 268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Аттестованы десять общественных инспекторов </a:t>
            </a:r>
            <a:r>
              <a:rPr lang="ru-RU" sz="13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Росуглепрофа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компьютерного тестирования и собеседования Подготовлен Перечень общественных инспекторов Федеральной службы по экологическому, технологическому и атомному надзору, утвержденный приказом Ростехнадзора от 13 декабря 2017 года № 540.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пилотного проекта организована работа по участию общественных инспекторов в проверках в отношении ОПО I класса опасности (подземные горные работы).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общественные инспекторы участвовали в контрольно-надзорных мероприятиях Сибирского управления Ростехнадзора. на 38 шахтах Кузбасса. В плане - привлечение общественных инспекторов к проверкам угольных разрезов и фабрик по переработке угля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3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В Российской Федерации в угольной промышленности насчитывается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460</a:t>
            </a:r>
            <a:r>
              <a:rPr lang="ru-RU" sz="13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опасных производственных объектов:</a:t>
            </a:r>
          </a:p>
          <a:p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I класс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- 94; 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II класс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- 298 ; 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III класс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- 61; 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IV класс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– 7.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Угольные шахты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, как опасные производственные объекты чрезвычайно высокой опасности, отнесены к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I классу 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опасности.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Угольные разрезы 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в зависимости от объема переработки горной массы (вскрыша + добыча) могут быть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II, III, IV классов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 опасности.</a:t>
            </a:r>
          </a:p>
          <a:p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В отношении объектов 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класса 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опасности установлен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режим постоянного надзора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В отношении объектов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II класса 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опасности проверки планируются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не чаще 1 раза в год. </a:t>
            </a:r>
          </a:p>
          <a:p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В отношении объектов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III класса 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опасности проверки допускается планировать с периодичностью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 раз в 3 года. </a:t>
            </a:r>
          </a:p>
          <a:p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62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Важную роль в создании условий обеспечения открытости и прозрачности деятельности Ростехнадзора играет Общественный совет. В целях обеспечения согласования общественно значимых интересов граждан Российской Федерации, деловых кругов, общественных объединений и органов государственной власти в работе Общественного совета участвуют представители промышленности, Российской Академии наук, профсоюзов, органов исполнительной власти. На заседаниях Общественного совета рассматриваются результаты деятельности Ростехнадзора. Ежегодно проводится шесть заседаний Общественного совета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32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наиболее актуальным проблемам промышленной безопасности, в официальном ежемесячном издании Ростехнадзора «Безопасность труда в промышленности» публикуются научные статьи.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Журнал входит в Перечень ведущих рецензируемых научных журналов и изданий, в которых должны быть опубликованы основные научные результаты диссертаций на соискание ученых степеней кандидата наук и доктора наук, сформированный Высшей аттестационной комиссией Министерства образования и науки Российской Федерации.</a:t>
            </a:r>
            <a:endPara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Помимо научных статей в журнале публикуются утвержденные федеральные нормы и правила,</a:t>
            </a:r>
            <a:r>
              <a:rPr lang="ru-RU" sz="13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 в приложении - </a:t>
            </a:r>
            <a:r>
              <a:rPr lang="ru-RU" sz="13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«Информационном бюллетене» публикуются результаты контрольно-надзорной деятельности, информация</a:t>
            </a:r>
            <a:r>
              <a:rPr lang="ru-RU" sz="13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произошедших авариях и несчастных случаях</a:t>
            </a:r>
            <a:r>
              <a:rPr lang="ru-RU" sz="13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87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 стоит отметить, что 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гибель людей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поднадзорных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объектах угольной промышленности 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основном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связана с авариями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техногенными катастрофами. Результаты анализа причин смертельного травматизма свидетельствуют о том, что 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причиной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по-прежнему остается 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«человеческий фактор». Недостаточная квалификация специалистов и руководителей предприятий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иногда и умышленное игнорирование ими требований федеральных норм и правил, несоблюдение производственной дисциплины влекут за собой трагедии. Примерами тому могут служить 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показатели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смертельного 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 среди инженерно-технических</a:t>
            </a:r>
            <a:r>
              <a:rPr lang="ru-RU" sz="1300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угледобывающих предприятий. Это свидетельствует о том,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инженерно-технические работники не могут в полной мере обеспечить безопасные условия производства работ </a:t>
            </a:r>
            <a:r>
              <a:rPr lang="ru-RU" sz="1300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для своих работников, но даже и для себя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Выполнение работ, не предусмотренных нарядом и должностной инструкцией, а также </a:t>
            </a:r>
            <a:r>
              <a:rPr lang="ru-RU" sz="1300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профессиональной подготовки способствовали тому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профессия </a:t>
            </a:r>
            <a:r>
              <a:rPr lang="ru-RU" sz="1300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электрослесарь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наиболее смертельно опасной профессией в угольной промышленности России. Каждый пятый смертельно травмированный – электрослесарь. </a:t>
            </a:r>
          </a:p>
          <a:p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Ненадлежащее обучение и контроль процесса прохождения производственной практики является основной причиной увеличения смертельного травматизма среди учеников (ГРОЗ, МГВМ, ГРП, проходчика).</a:t>
            </a:r>
          </a:p>
          <a:p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300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60 % 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смертельного травматизма основным травмирующим фактором является воздействие </a:t>
            </a:r>
            <a:r>
              <a:rPr lang="ru-RU" sz="1300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 и механизмов (в </a:t>
            </a:r>
            <a:r>
              <a:rPr lang="ru-RU" sz="1300" u="sng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300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транспорт).</a:t>
            </a:r>
          </a:p>
          <a:p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Каждый третий случай (34,5 %) смертельного травматизма происходит с работниками подготовительных участков. Это не только МГВМ и проходчики, но и электрослесаря, горнорабочие и инженерно-технические работники.</a:t>
            </a:r>
          </a:p>
          <a:p>
            <a:endParaRPr lang="ru-RU" sz="13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300" u="sng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Наиболее опасные профессии:</a:t>
            </a:r>
            <a:endParaRPr lang="ru-RU" sz="13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Электрослесарь;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Машинист горно-выемочных машин;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Инженерно-технический работник;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Проходчик;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Горнорабочий очистного забоя;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Горнорабочий подземный;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Помощник машиниста экскаватора;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Машинист экскаватора;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Ученик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3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84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Наиболее подвержены риску смертельного травматизма являются работники в возрасте от 30 до 35 лет. Каждый пятый случай смертельного травматизма в угольной промышленности произошел с работником именно в этой возрастной категории.</a:t>
            </a:r>
          </a:p>
          <a:p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причинами смертельного травматизм как для работников данной возрастной категории,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и для более возрастной категории от 35 до 50 лет являются: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Сознательное пренебрежение требованиями и правилами безопасности.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неосторожность пострадавших, которые до начала ведения работ не убедились в том, что рабочее место находится в безопасном состоянии;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в организации проведения обучения безопасным методам и приемам выполнения работ. Особенно низкий уровень качества обучения в конце 90-х и начале 2000-х годов.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47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Скачкообразный характер тренда динамики смертельного травматизма по месяцам в течении года вызван следующими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смертельного травматизма в августе в два раза выше среднегодового. Происходит по причине ослабления контроля со стороны должностных лиц за соблюдением работниками требований инструкции по охране труда и промышленной безопасности, трудовой и технологической дисциплины, как результат пика сезона отпусков среди инженерно-технических работников.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 1,5 раза смертельного травматизма в декабре вызвано необходимостью выполнения производственных годовых показателей, которые непосредственно влияют на материальную составляющую как для рабочих, так и инженерно-технических работников.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и марте также отмечается увеличение смертельного травматизма в полтора раза вследствие предпраздничной подготовки, празднования «мужского» и «женского» дня  23 февраля и 8 марта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06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временной период с 9 до 15 часов дня фиксируется наибольшее количество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несчастных случаев со смертельным исходом. </a:t>
            </a:r>
          </a:p>
          <a:p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каждый пятый случай смертельного травматизма происходит в период с 12 до 15 часов. Данный фактор следует учесть при составлении графиков выходов рабочих, планировании различных видов работ и усиления контроля за безопасными методами ведения работ в данный период со стороны инженерно-технических работников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28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резонансные аварии произошли в I-ой половине года  (87,5 % в период зима - весна).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Скачкообразный характер тренда динамики смертельного травматизма вызван происходящими с периодичностью один раз в 3 года на шахтах крупными авариями с количеством жертв, превышающим 10 человек.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9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по надзору в угольной промышленности Ростехнадзора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74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5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добычи угля, аварийности и смертельного травматизма с 2004 года показывает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стабильный рост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 добычи (добыча угля за 2018 год по сравнению с 2017 годом увеличилась на 7,4 % и составила 439,31 млн. тонн) и снижения количества аварий на ОПО и несчастных случаев со смертельным исходом.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2010 года по настоящее время аварийность снизилась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4,4 раза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количество смертельных случаев –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7,9 раза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показателей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аварийности (со смертельными несчастными случаями) и травматизма связано, прежде всего, с проводимыми правительством России мероприятиями по реструктуризации угольной промышленности. В период с 2011 по 2018 годы в  законодательство Российской Федерации были внесены изменения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ужесточающие требования безопасности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санкции в отношении нарушителей этих требований. На угольных шахтах внедрена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дегазация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 системы промышленной безопасности.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новые инструкции и федеральные нормы и правила в области промышленной безопасности, среди которых «Правила безопасности в угольных шахтах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7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ряда аварий в 2007 и 2010 годах, по поручениям Правительства Российской Федерации Ростехнадзором были предприняты шаги по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мер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позволивших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количество аварий 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смертельных травм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вызванных этими авариями. Ростехнадзором разрабатывались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направленные на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нормативного правового обеспечения 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профилактику потенциально опасных нарушений 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ведении горных работ.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действие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требований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законодательно установленный постоянный надзор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оказал 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ограничивающего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на бизнес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Сегодня мы наблюдаем </a:t>
            </a:r>
            <a:r>
              <a:rPr lang="ru-RU" sz="13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угледобычи, который в 2018 году стал рекордным  для постсоветской России –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439,3 </a:t>
            </a:r>
            <a:r>
              <a:rPr lang="ru-RU" sz="13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РСФСР максимальный уровень добычи был зафиксирован в 1988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425,4 </a:t>
            </a:r>
            <a:r>
              <a:rPr lang="ru-RU" sz="13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В определенной степени этому способствовали новые требования, которые, с одной стороны устанавливают запреты на ведение работ при наличии нарушений, представляющих угрозу жизни и здоровью, с другой требуют от владельцев ОПО большей открытости при осуществлении деятельности по  эксплуатации этих опасных производственных объектов.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правительством меры в целом подтверждают свою эффективность.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2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очередь, 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татистика аварий и смертельного травматизма в угольной промышленности показывает, что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жертв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приносят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взрывы газа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угольной пыли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обрушения горной массы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подземном транспорте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облуживании машин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техническом расследовании аварий комиссиям, очевидно, что каждой аварии предшествуют нарушения, совершенные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персоналом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специалистами, руководителями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Этот опыт позволяет разработать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недопущению подобных аварий и устранению причин возникновения аварийной ситуации, не допуская аварии.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объектах угольной промышленности в 2018 году произошло 5 аварий (в 2017 году – 3). Аварии произошли на шахтах: «Им. В.И. Ленина», «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Грамотеинская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Талдинская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Южная» и «Первомайская» (пожары, без пострадавших и смертельно травмированных) и «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Обуховская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(буровзрывные работы с 1 смертельно травмированным пострадавшим).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2019 году произошла одна авария, 10 февраля при эксплуатации «Площадки обогащения угля» ООО «ОФ «Коксовая» произошло возгорание галерей ленточного конвейера.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пожара металлоконструкции галерей ленточных конвейеров деформировались и разрушились под воздействием высокой температуры. Пострадавших нет.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7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2010 года значительно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административных приостановок деятельности </a:t>
            </a:r>
            <a:r>
              <a:rPr lang="ru-RU" sz="13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Ростехнадзором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причинам связанным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угрозой жизни и здоровью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ФНП «Правила безопасности в угольных шахтах» в 84-х пунктах из 515 содержится прямой запрет на ведение работ с угрозой аварийной ситуации или риска получения травмы. Инспекторы обладают </a:t>
            </a:r>
            <a:r>
              <a:rPr lang="ru-RU" sz="1300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профессиональной подготовкой и квалификацией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способны обнаружить </a:t>
            </a:r>
            <a:r>
              <a:rPr lang="ru-RU" sz="1300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ухудшения состояния промышленной безопасности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выявить нарушения технологических процессов, проектных решений, требований безопасного ведения горных работ. Инспекторы наделены </a:t>
            </a:r>
            <a:r>
              <a:rPr lang="ru-RU" sz="1300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 на временный запрет деятельности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грубого нарушения обязательных требований промышленной безопасности. </a:t>
            </a:r>
          </a:p>
          <a:p>
            <a:pPr algn="just"/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временных запретов 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административных приостановок деятельности можно расценивать как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предотвращенные аварии и несчастные случаи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результат – </a:t>
            </a:r>
            <a:r>
              <a:rPr 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удельного смертельного травматизма.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41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Смертельный травматизм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2018 году составил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несчастных случаев (2017 году – 18) 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показатель смертельного травматизма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- 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0,039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чел/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(2017 году – 0,044 чел/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Минэнерго РФ удельный показатель смертельного травматизма за 2016 год составил в США – 0,02; в Австралии – 0,03; в ЮАР – 0,035; в Китае – 0,25.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35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смертельных травм в угольной промышленности произошли в результате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взрывов газа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угольной пыли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Полиномиальные тренды количества взрывов газа и угольной пыли и связанных с ними смертельных травм имеют тенденцию к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Немаловажная роль в улучшении состояния промышленной безопасности за эксплуатирующими организациями. Но опыт расследования аварий показывает, что Ростехнадзор не должен полагаться на декларируемую корпоративную политику в области промышленной безопасности и ждать очевидных признаков серьёзных нарушений. Считаем, что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нарушений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решения проблем промышленной безопасности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повышение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информированности инспекторского состава.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подход является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Ростехнадзора и рассматривается, как 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условие предупреждения аварий и минимизации их последс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9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300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инспекторами Ростехнадзора нарушения пылегазового режима на угольных шахтах являются причиной остановки на срок до 90 суток. </a:t>
            </a:r>
          </a:p>
          <a:p>
            <a:pPr algn="just"/>
            <a:r>
              <a:rPr lang="ru-RU" sz="1300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Персонал, занятый на работах по добыче угля и проходке горных выработок, обеспечен приборами контроля состояния рудничной атмосферы на рабочих местах с фиксацией и сохранением показаний прибора в системе </a:t>
            </a:r>
            <a:r>
              <a:rPr lang="ru-RU" sz="1300" strike="noStrik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аэрогазового</a:t>
            </a:r>
            <a:r>
              <a:rPr lang="ru-RU" sz="1300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(АГК).</a:t>
            </a:r>
          </a:p>
          <a:p>
            <a:pPr algn="just"/>
            <a:r>
              <a:rPr lang="ru-RU" sz="1300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требование дублирует контроль </a:t>
            </a:r>
            <a:r>
              <a:rPr lang="ru-RU" sz="1300" strike="noStrik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загазирований</a:t>
            </a:r>
            <a:r>
              <a:rPr lang="ru-RU" sz="1300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стационарной газоаналитической системой и обеспечивает невозможность сокрытия нарушений газового режима в шахте. </a:t>
            </a:r>
          </a:p>
          <a:p>
            <a:pPr algn="just"/>
            <a:r>
              <a:rPr lang="ru-RU" sz="1300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вышесказанного является то, что выявленные нарушения газового и пылевого режима составляют по </a:t>
            </a:r>
            <a:r>
              <a:rPr lang="ru-RU" sz="1300" b="1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1 %</a:t>
            </a:r>
            <a:r>
              <a:rPr lang="ru-RU" sz="1300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числа выявленных нарушений в 2018 году.</a:t>
            </a:r>
          </a:p>
          <a:p>
            <a:pPr algn="just"/>
            <a:r>
              <a:rPr lang="ru-RU" sz="1300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отметить  о недостаточности выявленных нарушений </a:t>
            </a:r>
            <a:r>
              <a:rPr lang="ru-RU" sz="1300" b="1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3 % </a:t>
            </a:r>
            <a:r>
              <a:rPr lang="ru-RU" sz="1300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числа выявленных нарушений. </a:t>
            </a:r>
            <a:r>
              <a:rPr lang="ru-RU" sz="1300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обеспечении производственного  контроля.</a:t>
            </a:r>
            <a:r>
              <a:rPr lang="ru-RU" sz="1300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 в каждом Акте расследования несчастных случаев и аварий, одной из причин является ненадлежащий уровень производственного контроля со стороны инженерно-технических работников участка и старших инженерно-технических работников предприятия.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2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F1EF-E084-40ED-89CE-F6E5149B94D5}" type="datetime1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A0AE-1147-4362-BE2C-F52B796A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3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6AE6-5210-44E5-B99F-B3259273DCA1}" type="datetime1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A0AE-1147-4362-BE2C-F52B796A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8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BA88-2F42-4510-88FD-80B628CD1E9D}" type="datetime1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A0AE-1147-4362-BE2C-F52B796A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6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8C18-2F2A-4DC5-A2D7-C598871186CD}" type="datetime1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A0AE-1147-4362-BE2C-F52B796A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3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A4AA-5E81-43D2-A43E-3BAFA245DDA2}" type="datetime1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A0AE-1147-4362-BE2C-F52B796A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DEED-D152-4140-8146-246AD27BC829}" type="datetime1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A0AE-1147-4362-BE2C-F52B796A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5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CB9B-1A14-412D-A818-6E051356AED2}" type="datetime1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A0AE-1147-4362-BE2C-F52B796A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31F-346A-4B92-834A-8D603715DA21}" type="datetime1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A0AE-1147-4362-BE2C-F52B796A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9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C279-5161-4F1A-84DF-58466B42C756}" type="datetime1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A0AE-1147-4362-BE2C-F52B796A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6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E9413-41A2-4DCE-B760-5B097204CF46}" type="datetime1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A0AE-1147-4362-BE2C-F52B796A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9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1171-49AA-4EFB-B024-59A8551DA45C}" type="datetime1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A0AE-1147-4362-BE2C-F52B796A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F1FFC-1127-4D99-B1E7-A2D787DE38C8}" type="datetime1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A0AE-1147-4362-BE2C-F52B796A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1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ugol@gosnadzor.r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r="16599"/>
          <a:stretch>
            <a:fillRect/>
          </a:stretch>
        </p:blipFill>
        <p:spPr>
          <a:xfrm>
            <a:off x="559704" y="3933055"/>
            <a:ext cx="1656184" cy="1656184"/>
          </a:xfrm>
          <a:prstGeom prst="rect">
            <a:avLst/>
          </a:prstGeom>
        </p:spPr>
      </p:pic>
      <p:pic>
        <p:nvPicPr>
          <p:cNvPr id="8" name="Picture 3" descr="C:\Users\Тосик\Desktop\Работа\Vostock-Photo-co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9904" y="3952941"/>
            <a:ext cx="1800200" cy="1636298"/>
          </a:xfrm>
          <a:prstGeom prst="rect">
            <a:avLst/>
          </a:prstGeom>
          <a:noFill/>
        </p:spPr>
      </p:pic>
      <p:pic>
        <p:nvPicPr>
          <p:cNvPr id="9" name="Picture 2" descr="C:\Users\Тосик\Desktop\Работа\iCADDPB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7843" y="3952941"/>
            <a:ext cx="1950493" cy="1636298"/>
          </a:xfrm>
          <a:prstGeom prst="rect">
            <a:avLst/>
          </a:prstGeom>
          <a:noFill/>
        </p:spPr>
      </p:pic>
      <p:pic>
        <p:nvPicPr>
          <p:cNvPr id="1028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52" y="3952942"/>
            <a:ext cx="2212096" cy="163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01895" y="2204864"/>
            <a:ext cx="6264696" cy="1208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>
              <a:spcBef>
                <a:spcPts val="0"/>
              </a:spcBef>
              <a:defRPr/>
            </a:pPr>
            <a:r>
              <a:rPr lang="ru-RU" sz="2400" b="1" u="sng" dirty="0">
                <a:solidFill>
                  <a:srgbClr val="860000"/>
                </a:solidFill>
                <a:latin typeface="Arial Black" pitchFamily="34" charset="0"/>
                <a:ea typeface="+mn-ea"/>
                <a:cs typeface="+mn-cs"/>
              </a:rPr>
              <a:t>Регулирование промышленной безопасности в угольной промышленности</a:t>
            </a:r>
          </a:p>
        </p:txBody>
      </p:sp>
      <p:grpSp>
        <p:nvGrpSpPr>
          <p:cNvPr id="13" name="Заголовок 3"/>
          <p:cNvGrpSpPr>
            <a:grpSpLocks noGrp="1"/>
          </p:cNvGrpSpPr>
          <p:nvPr/>
        </p:nvGrpSpPr>
        <p:grpSpPr>
          <a:xfrm>
            <a:off x="10328" y="293787"/>
            <a:ext cx="9133672" cy="3455604"/>
            <a:chOff x="-91671" y="332656"/>
            <a:chExt cx="9234655" cy="3594789"/>
          </a:xfrm>
        </p:grpSpPr>
        <p:grpSp>
          <p:nvGrpSpPr>
            <p:cNvPr id="14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5" name="Группа 35"/>
            <p:cNvGrpSpPr/>
            <p:nvPr/>
          </p:nvGrpSpPr>
          <p:grpSpPr>
            <a:xfrm>
              <a:off x="-91671" y="752451"/>
              <a:ext cx="7742684" cy="3174994"/>
              <a:chOff x="-91671" y="752451"/>
              <a:chExt cx="7742684" cy="3174994"/>
            </a:xfrm>
          </p:grpSpPr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3335621" y="954233"/>
                <a:ext cx="4315392" cy="608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 Black" panose="020B0A04020102020204" pitchFamily="34" charset="0"/>
                    <a:cs typeface="Arial" charset="0"/>
                  </a:rPr>
                  <a:t>РОСТЕХНАДЗОР</a:t>
                </a:r>
                <a:endParaRPr kumimoji="0" lang="ru-RU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charset="0"/>
                </a:endParaRPr>
              </a:p>
            </p:txBody>
          </p:sp>
          <p:pic>
            <p:nvPicPr>
              <p:cNvPr id="17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1671" y="752451"/>
                <a:ext cx="2811884" cy="3174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88806" y="5674470"/>
            <a:ext cx="8655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Ермак Г.П.</a:t>
            </a:r>
          </a:p>
          <a:p>
            <a:r>
              <a:rPr lang="ru-RU" sz="2400" b="1" dirty="0" smtClean="0">
                <a:latin typeface="Arial Black" panose="020B0A04020102020204" pitchFamily="34" charset="0"/>
              </a:rPr>
              <a:t>Начальник управления по надзору в угольной промышленности Ростехнадзора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>
          <a:xfrm>
            <a:off x="0" y="44624"/>
            <a:ext cx="7763832" cy="1008112"/>
            <a:chOff x="35496" y="44624"/>
            <a:chExt cx="9107488" cy="1189038"/>
          </a:xfrm>
        </p:grpSpPr>
        <p:grpSp>
          <p:nvGrpSpPr>
            <p:cNvPr id="3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4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0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pPr/>
              <a:t>10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938292"/>
            <a:ext cx="820891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Динамика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нарушений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пылегазового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режима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период с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2010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2018  </a:t>
            </a:r>
            <a:r>
              <a:rPr lang="ru-RU" b="1" u="sng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г.г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ru-RU" b="1" u="sng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143292"/>
              </p:ext>
            </p:extLst>
          </p:nvPr>
        </p:nvGraphicFramePr>
        <p:xfrm>
          <a:off x="683568" y="1473822"/>
          <a:ext cx="8136904" cy="4763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18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3412" y="184179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управление вентиляционной и дегазационной сетью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горных пород, рудничной атмосферы, тех. устройств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предупреждение о критических изменениях параметров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срабатывании противоаварийной защиты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обнаружение ранних признаков пожара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оповещение об аварии, поиск и обнаружение пострадавших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средств взрывозащиты горных выработок</a:t>
            </a:r>
          </a:p>
          <a:p>
            <a:pPr>
              <a:buFont typeface="Wingdings" pitchFamily="2" charset="2"/>
              <a:buChar char="§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Заголовок 3"/>
          <p:cNvGrpSpPr>
            <a:grpSpLocks noGrp="1"/>
          </p:cNvGrpSpPr>
          <p:nvPr/>
        </p:nvGrpSpPr>
        <p:grpSpPr>
          <a:xfrm>
            <a:off x="0" y="0"/>
            <a:ext cx="9144000" cy="1643050"/>
            <a:chOff x="35496" y="66526"/>
            <a:chExt cx="9107488" cy="1647984"/>
          </a:xfrm>
        </p:grpSpPr>
        <p:grpSp>
          <p:nvGrpSpPr>
            <p:cNvPr id="3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4" name="Группа 35"/>
            <p:cNvGrpSpPr/>
            <p:nvPr/>
          </p:nvGrpSpPr>
          <p:grpSpPr>
            <a:xfrm>
              <a:off x="96567" y="66526"/>
              <a:ext cx="4470346" cy="1647984"/>
              <a:chOff x="96567" y="66526"/>
              <a:chExt cx="4470346" cy="1647984"/>
            </a:xfrm>
          </p:grpSpPr>
          <p:sp>
            <p:nvSpPr>
              <p:cNvPr id="9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106709"/>
                <a:ext cx="4315393" cy="315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0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67" y="66526"/>
                <a:ext cx="1459512" cy="1647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" name="Прямоугольник 18"/>
          <p:cNvSpPr/>
          <p:nvPr/>
        </p:nvSpPr>
        <p:spPr>
          <a:xfrm>
            <a:off x="1526679" y="838596"/>
            <a:ext cx="7715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4280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Многофункциональная система безопасности </a:t>
            </a: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8214" y="6286520"/>
            <a:ext cx="43204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pPr/>
              <a:t>11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7861"/>
            <a:ext cx="9108504" cy="53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622429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4280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Многофункциональная система безопасности </a:t>
            </a:r>
          </a:p>
        </p:txBody>
      </p:sp>
      <p:grpSp>
        <p:nvGrpSpPr>
          <p:cNvPr id="3" name="Заголовок 3"/>
          <p:cNvGrpSpPr>
            <a:grpSpLocks noGrp="1"/>
          </p:cNvGrpSpPr>
          <p:nvPr/>
        </p:nvGrpSpPr>
        <p:grpSpPr>
          <a:xfrm>
            <a:off x="0" y="0"/>
            <a:ext cx="7763832" cy="1008112"/>
            <a:chOff x="35496" y="44624"/>
            <a:chExt cx="9107488" cy="1189038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5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43204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pPr/>
              <a:t>12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84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2"/>
          <p:cNvSpPr>
            <a:spLocks noChangeShapeType="1"/>
          </p:cNvSpPr>
          <p:nvPr/>
        </p:nvSpPr>
        <p:spPr bwMode="auto">
          <a:xfrm flipV="1">
            <a:off x="0" y="6223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Заголовок 3"/>
          <p:cNvGrpSpPr>
            <a:grpSpLocks noGrp="1"/>
          </p:cNvGrpSpPr>
          <p:nvPr/>
        </p:nvGrpSpPr>
        <p:grpSpPr>
          <a:xfrm>
            <a:off x="0" y="-81892"/>
            <a:ext cx="7763832" cy="1008112"/>
            <a:chOff x="35496" y="-51965"/>
            <a:chExt cx="9107488" cy="1189038"/>
          </a:xfrm>
        </p:grpSpPr>
        <p:grpSp>
          <p:nvGrpSpPr>
            <p:cNvPr id="3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35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4" name="Группа 35"/>
            <p:cNvGrpSpPr/>
            <p:nvPr/>
          </p:nvGrpSpPr>
          <p:grpSpPr>
            <a:xfrm>
              <a:off x="35496" y="-51965"/>
              <a:ext cx="4554461" cy="1189038"/>
              <a:chOff x="35496" y="-51965"/>
              <a:chExt cx="4554461" cy="1189038"/>
            </a:xfrm>
          </p:grpSpPr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34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-51965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8" name="Прямоугольник 37"/>
          <p:cNvSpPr/>
          <p:nvPr/>
        </p:nvSpPr>
        <p:spPr>
          <a:xfrm>
            <a:off x="572529" y="622300"/>
            <a:ext cx="8572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cap="all" dirty="0" smtClean="0">
                <a:solidFill>
                  <a:srgbClr val="542804"/>
                </a:solidFill>
                <a:latin typeface="Arial Black" panose="020B0A04020102020204" pitchFamily="34" charset="0"/>
              </a:rPr>
              <a:t>Использование многофункциональной системы безопасности и </a:t>
            </a:r>
            <a:r>
              <a:rPr lang="ru-RU" altLang="ru-RU" sz="1400" b="1" dirty="0" smtClean="0">
                <a:solidFill>
                  <a:srgbClr val="542804"/>
                </a:solidFill>
                <a:latin typeface="Arial Black" panose="020B0A04020102020204" pitchFamily="34" charset="0"/>
                <a:cs typeface="Calibri" pitchFamily="34" charset="0"/>
              </a:rPr>
              <a:t>РИСК-ОРИЕНТИРОВАННОГО</a:t>
            </a:r>
            <a:r>
              <a:rPr lang="ru-RU" altLang="ru-RU" sz="1400" b="1" cap="all" dirty="0" smtClean="0">
                <a:solidFill>
                  <a:srgbClr val="542804"/>
                </a:solidFill>
                <a:latin typeface="Arial Black" panose="020B0A04020102020204" pitchFamily="34" charset="0"/>
              </a:rPr>
              <a:t> подхода для автоматизации контрольно-надзорной деятельности и дистанционного контроля</a:t>
            </a:r>
            <a:endParaRPr lang="ru-RU" sz="1400" b="1" dirty="0">
              <a:solidFill>
                <a:srgbClr val="542804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380486"/>
            <a:ext cx="43204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pPr/>
              <a:t>13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357126" y="1357298"/>
          <a:ext cx="8786874" cy="1828800"/>
        </p:xfrm>
        <a:graphic>
          <a:graphicData uri="http://schemas.openxmlformats.org/drawingml/2006/table">
            <a:tbl>
              <a:tblPr/>
              <a:tblGrid>
                <a:gridCol w="4500609"/>
                <a:gridCol w="4286265"/>
              </a:tblGrid>
              <a:tr h="36528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	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риска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Малый уровень риска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Отклонения отсутствуют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Средний уровень риска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>
                          <a:latin typeface="Calibri" pitchFamily="34" charset="0"/>
                          <a:cs typeface="Calibri" pitchFamily="34" charset="0"/>
                        </a:rPr>
                        <a:t>Некритические отклонения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Высокий уровень риска </a:t>
                      </a:r>
                      <a:r>
                        <a:rPr lang="ru-RU" sz="1400" dirty="0" smtClean="0"/>
                        <a:t>	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>
                          <a:latin typeface="Calibri" pitchFamily="34" charset="0"/>
                          <a:cs typeface="Calibri" pitchFamily="34" charset="0"/>
                        </a:rPr>
                        <a:t>Критические отклонения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Чрезвычайно высокий уровень риска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Чрезвычайно критические отклонения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16" name="Группа 3"/>
          <p:cNvGrpSpPr>
            <a:grpSpLocks/>
          </p:cNvGrpSpPr>
          <p:nvPr/>
        </p:nvGrpSpPr>
        <p:grpSpPr bwMode="auto">
          <a:xfrm>
            <a:off x="1259632" y="3429000"/>
            <a:ext cx="6276628" cy="3060337"/>
            <a:chOff x="158559" y="216324"/>
            <a:chExt cx="8529729" cy="555391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85547" y="1113213"/>
              <a:ext cx="2441601" cy="5446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Шахта 1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58559" y="1832506"/>
              <a:ext cx="2501927" cy="57321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Шахта 2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61734" y="2548624"/>
              <a:ext cx="2498752" cy="606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Шахта 3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85547" y="3704573"/>
              <a:ext cx="2474938" cy="54621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Разрез 1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61734" y="4425454"/>
              <a:ext cx="2498752" cy="5732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Разрез 2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61734" y="5141571"/>
              <a:ext cx="2498752" cy="606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Разрез 3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436782" y="2499400"/>
              <a:ext cx="2940081" cy="16751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050" b="1" dirty="0"/>
                <a:t>Аналитический центр угледобывающего предприятия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859468" y="1767404"/>
              <a:ext cx="1797069" cy="109243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/>
                <a:t>Ростехнадзор</a:t>
              </a:r>
            </a:p>
            <a:p>
              <a:pPr algn="ctr">
                <a:defRPr/>
              </a:pPr>
              <a:r>
                <a:rPr lang="ru-RU" sz="1000" i="1" dirty="0" smtClean="0"/>
                <a:t>Дистанционный </a:t>
              </a:r>
              <a:r>
                <a:rPr lang="ru-RU" sz="1000" i="1" dirty="0"/>
                <a:t>мониторинг</a:t>
              </a:r>
            </a:p>
            <a:p>
              <a:pPr algn="ctr">
                <a:defRPr/>
              </a:pPr>
              <a:endParaRPr lang="ru-RU" sz="1000" dirty="0"/>
            </a:p>
          </p:txBody>
        </p:sp>
        <p:sp>
          <p:nvSpPr>
            <p:cNvPr id="27" name="TextBox 18"/>
            <p:cNvSpPr txBox="1">
              <a:spLocks noChangeArrowheads="1"/>
            </p:cNvSpPr>
            <p:nvPr/>
          </p:nvSpPr>
          <p:spPr bwMode="auto">
            <a:xfrm>
              <a:off x="3779249" y="3402350"/>
              <a:ext cx="2179830" cy="72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i="1" dirty="0"/>
                <a:t>Мониторинг, анализ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i="1" dirty="0"/>
                <a:t>и передача информации</a:t>
              </a:r>
            </a:p>
          </p:txBody>
        </p:sp>
        <p:sp>
          <p:nvSpPr>
            <p:cNvPr id="28" name="TextBox 20"/>
            <p:cNvSpPr txBox="1">
              <a:spLocks noChangeArrowheads="1"/>
            </p:cNvSpPr>
            <p:nvPr/>
          </p:nvSpPr>
          <p:spPr bwMode="auto">
            <a:xfrm rot="16200000">
              <a:off x="2094980" y="1908733"/>
              <a:ext cx="2101533" cy="69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i="1" dirty="0">
                  <a:latin typeface="Times New Roman" pitchFamily="18" charset="0"/>
                  <a:cs typeface="Times New Roman" pitchFamily="18" charset="0"/>
                </a:rPr>
                <a:t>Информация от </a:t>
              </a:r>
              <a:r>
                <a:rPr lang="ru-RU" altLang="ru-RU" sz="900" i="1" dirty="0" err="1">
                  <a:latin typeface="Times New Roman" pitchFamily="18" charset="0"/>
                  <a:cs typeface="Times New Roman" pitchFamily="18" charset="0"/>
                </a:rPr>
                <a:t>МФСБ</a:t>
              </a:r>
              <a:r>
                <a:rPr lang="ru-RU" altLang="ru-RU" sz="900" i="1" dirty="0">
                  <a:latin typeface="Times New Roman" pitchFamily="18" charset="0"/>
                  <a:cs typeface="Times New Roman" pitchFamily="18" charset="0"/>
                </a:rPr>
                <a:t> предприятий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6859468" y="3155180"/>
              <a:ext cx="1828820" cy="12702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/>
                <a:t>МЧС России</a:t>
              </a:r>
            </a:p>
            <a:p>
              <a:pPr algn="ctr">
                <a:defRPr/>
              </a:pPr>
              <a:r>
                <a:rPr lang="ru-RU" sz="1000" i="1" dirty="0"/>
                <a:t>Дистанционный мониторинг</a:t>
              </a:r>
            </a:p>
            <a:p>
              <a:pPr algn="ctr">
                <a:defRPr/>
              </a:pPr>
              <a:endParaRPr lang="ru-RU" sz="1000" dirty="0"/>
            </a:p>
          </p:txBody>
        </p:sp>
        <p:cxnSp>
          <p:nvCxnSpPr>
            <p:cNvPr id="30" name="Соединительная линия уступом 29"/>
            <p:cNvCxnSpPr>
              <a:stCxn id="25" idx="3"/>
              <a:endCxn id="23" idx="2"/>
            </p:cNvCxnSpPr>
            <p:nvPr/>
          </p:nvCxnSpPr>
          <p:spPr>
            <a:xfrm flipH="1">
              <a:off x="1411110" y="2313623"/>
              <a:ext cx="7245427" cy="3434504"/>
            </a:xfrm>
            <a:prstGeom prst="bentConnector4">
              <a:avLst>
                <a:gd name="adj1" fmla="val -3155"/>
                <a:gd name="adj2" fmla="val 106656"/>
              </a:avLst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Соединительная линия уступом 30"/>
            <p:cNvCxnSpPr>
              <a:stCxn id="29" idx="3"/>
              <a:endCxn id="23" idx="2"/>
            </p:cNvCxnSpPr>
            <p:nvPr/>
          </p:nvCxnSpPr>
          <p:spPr>
            <a:xfrm flipH="1">
              <a:off x="1411110" y="3790317"/>
              <a:ext cx="7277178" cy="1957810"/>
            </a:xfrm>
            <a:prstGeom prst="bentConnector4">
              <a:avLst>
                <a:gd name="adj1" fmla="val -2487"/>
                <a:gd name="adj2" fmla="val 111678"/>
              </a:avLst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TextBox 26"/>
            <p:cNvSpPr txBox="1">
              <a:spLocks noChangeArrowheads="1"/>
            </p:cNvSpPr>
            <p:nvPr/>
          </p:nvSpPr>
          <p:spPr bwMode="auto">
            <a:xfrm>
              <a:off x="6860181" y="5493236"/>
              <a:ext cx="18123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i="1" dirty="0"/>
                <a:t>Предупреждение</a:t>
              </a:r>
            </a:p>
          </p:txBody>
        </p:sp>
        <p:cxnSp>
          <p:nvCxnSpPr>
            <p:cNvPr id="41" name="Прямая со стрелкой 40"/>
            <p:cNvCxnSpPr>
              <a:stCxn id="24" idx="1"/>
            </p:cNvCxnSpPr>
            <p:nvPr/>
          </p:nvCxnSpPr>
          <p:spPr>
            <a:xfrm flipH="1">
              <a:off x="2916076" y="3336194"/>
              <a:ext cx="520706" cy="0"/>
            </a:xfrm>
            <a:prstGeom prst="straightConnector1">
              <a:avLst/>
            </a:prstGeom>
            <a:ln w="31750">
              <a:solidFill>
                <a:schemeClr val="accent4"/>
              </a:solidFill>
              <a:headEnd type="triangle"/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2" name="TextBox 31"/>
            <p:cNvSpPr txBox="1">
              <a:spLocks noChangeArrowheads="1"/>
            </p:cNvSpPr>
            <p:nvPr/>
          </p:nvSpPr>
          <p:spPr bwMode="auto">
            <a:xfrm>
              <a:off x="971600" y="216324"/>
              <a:ext cx="7716688" cy="670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chemeClr val="tx2"/>
                  </a:solidFill>
                  <a:latin typeface="Arial Black" pitchFamily="34" charset="0"/>
                  <a:cs typeface="Times New Roman" pitchFamily="18" charset="0"/>
                </a:rPr>
                <a:t>Структура дистанционного мониторинга</a:t>
              </a:r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51" y="4064768"/>
            <a:ext cx="169465" cy="231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Группа 43"/>
          <p:cNvGrpSpPr/>
          <p:nvPr/>
        </p:nvGrpSpPr>
        <p:grpSpPr>
          <a:xfrm>
            <a:off x="5816004" y="4426575"/>
            <a:ext cx="484188" cy="1190049"/>
            <a:chOff x="6375400" y="2420938"/>
            <a:chExt cx="484188" cy="1512887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6588125" y="2427288"/>
              <a:ext cx="0" cy="1506537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V="1">
              <a:off x="6588125" y="2420938"/>
              <a:ext cx="271463" cy="6350"/>
            </a:xfrm>
            <a:prstGeom prst="straightConnector1">
              <a:avLst/>
            </a:prstGeom>
            <a:ln w="317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6588125" y="3933825"/>
              <a:ext cx="271463" cy="0"/>
            </a:xfrm>
            <a:prstGeom prst="straightConnector1">
              <a:avLst/>
            </a:prstGeom>
            <a:ln w="317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flipH="1" flipV="1">
              <a:off x="6375400" y="3402013"/>
              <a:ext cx="212725" cy="0"/>
            </a:xfrm>
            <a:prstGeom prst="straightConnector1">
              <a:avLst/>
            </a:prstGeom>
            <a:ln w="317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0715517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>
          <a:xfrm>
            <a:off x="0" y="0"/>
            <a:ext cx="7763832" cy="928670"/>
            <a:chOff x="35496" y="44624"/>
            <a:chExt cx="9107488" cy="1189038"/>
          </a:xfrm>
        </p:grpSpPr>
        <p:grpSp>
          <p:nvGrpSpPr>
            <p:cNvPr id="3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4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9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0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Прямоугольник 13"/>
          <p:cNvSpPr/>
          <p:nvPr/>
        </p:nvSpPr>
        <p:spPr>
          <a:xfrm>
            <a:off x="1714488" y="571480"/>
            <a:ext cx="592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542804"/>
                </a:solidFill>
                <a:latin typeface="Arial Black" panose="020B0A04020102020204" pitchFamily="34" charset="0"/>
                <a:cs typeface="Calibri" pitchFamily="34" charset="0"/>
              </a:rPr>
              <a:t>ВНЕДРЕНИЕ РИСК-ОРИЕНТИРОВАННОГО ПОДХОДА</a:t>
            </a:r>
            <a:endParaRPr lang="ru-RU" sz="1400" dirty="0">
              <a:solidFill>
                <a:srgbClr val="542804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85723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«Методические рекомендации по проведению анализа опасностей и оценки риска аварий   на угольных шахтах» (приказ Ростехнадзора от 05.06.2017 № 192)</a:t>
            </a:r>
            <a:endParaRPr lang="ru-RU" dirty="0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pPr/>
              <a:t>14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857224" y="4429132"/>
          <a:ext cx="7358082" cy="2087291"/>
        </p:xfrm>
        <a:graphic>
          <a:graphicData uri="http://schemas.openxmlformats.org/drawingml/2006/table">
            <a:tbl>
              <a:tblPr/>
              <a:tblGrid>
                <a:gridCol w="1928825"/>
                <a:gridCol w="5429257"/>
              </a:tblGrid>
              <a:tr h="428627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Диапазон баллов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Соответствующие лингвистические уровни риска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65">
                <a:tc>
                  <a:txBody>
                    <a:bodyPr/>
                    <a:lstStyle/>
                    <a:p>
                      <a:r>
                        <a:rPr lang="ru-RU" dirty="0" smtClean="0"/>
                        <a:t>0 ÷ 0,39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Малый уровень риска (зеленый цвет) 	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4667">
                <a:tc>
                  <a:txBody>
                    <a:bodyPr/>
                    <a:lstStyle/>
                    <a:p>
                      <a:r>
                        <a:rPr lang="ru-RU" dirty="0" smtClean="0"/>
                        <a:t>0,4 ÷ 0,51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уровень риска (желтый цвет)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4665">
                <a:tc>
                  <a:txBody>
                    <a:bodyPr/>
                    <a:lstStyle/>
                    <a:p>
                      <a:r>
                        <a:rPr lang="ru-RU" dirty="0" smtClean="0"/>
                        <a:t>0,52 ÷ 0,59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 уровень риска (оранжевый цвет) 	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414667">
                <a:tc>
                  <a:txBody>
                    <a:bodyPr/>
                    <a:lstStyle/>
                    <a:p>
                      <a:r>
                        <a:rPr lang="ru-RU" dirty="0" smtClean="0"/>
                        <a:t>0,6 ÷ 1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Чрезвычайно высокий уровень риска (красный цвет)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0" y="1500174"/>
            <a:ext cx="91440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сбор сведений о горно-геологических, горнотехнических условиях;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идентификация (выявление) опасностей аварии;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планирование работ по обеспечению промышленной безопасности;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определение факторов, влияющих на опасности аварии и индексов опасности аварий;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оценка риска аварий;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разработка мер по снижению риска аварий по выявленным опасностям;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деление факторов на блоки, определение значения рангов и весов факторов;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классификация и градация факторов, оценка итоговых баллов с учетом весов факторов.</a:t>
            </a:r>
          </a:p>
          <a:p>
            <a:pPr algn="ctr">
              <a:lnSpc>
                <a:spcPct val="150000"/>
              </a:lnSpc>
            </a:pPr>
            <a:r>
              <a:rPr lang="ru-RU" b="1" u="sng" dirty="0" smtClean="0"/>
              <a:t>ОПРЕДЕЛЕНИЕ УРОВНЯ РИСКА</a:t>
            </a:r>
          </a:p>
          <a:p>
            <a:pPr lvl="1">
              <a:buFont typeface="Wingdings" pitchFamily="2" charset="2"/>
              <a:buChar char="§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4545504" cy="267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3995678"/>
            <a:ext cx="896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обеспечению дальнейшего улучшения условий… 2017-2019 гг.;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угольной промышленности на период до 2030 г.;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федеральных законов;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 Правительства Российской Федерации;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инициативном порядке на основании: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протокольных решений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№ 5 Научно-технического совета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подсекция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«Угольная промышленность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изысканий научных отраслевых организаций;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угледобывающих организаций.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48" y="1357298"/>
            <a:ext cx="263116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29652" y="6215082"/>
            <a:ext cx="43204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pPr/>
              <a:t>15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grpSp>
        <p:nvGrpSpPr>
          <p:cNvPr id="10" name="Заголовок 3"/>
          <p:cNvGrpSpPr>
            <a:grpSpLocks noGrp="1"/>
          </p:cNvGrpSpPr>
          <p:nvPr/>
        </p:nvGrpSpPr>
        <p:grpSpPr>
          <a:xfrm>
            <a:off x="0" y="0"/>
            <a:ext cx="7763832" cy="1008112"/>
            <a:chOff x="35496" y="44624"/>
            <a:chExt cx="9107488" cy="1189038"/>
          </a:xfrm>
        </p:grpSpPr>
        <p:grpSp>
          <p:nvGrpSpPr>
            <p:cNvPr id="11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2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4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Прямоугольник 1"/>
          <p:cNvSpPr/>
          <p:nvPr/>
        </p:nvSpPr>
        <p:spPr>
          <a:xfrm>
            <a:off x="2066380" y="601464"/>
            <a:ext cx="624644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1600" b="1" dirty="0">
                <a:solidFill>
                  <a:srgbClr val="542804"/>
                </a:solidFill>
                <a:latin typeface="Arial Black" panose="020B0A04020102020204" pitchFamily="34" charset="0"/>
                <a:cs typeface="Times New Roman" pitchFamily="18" charset="0"/>
              </a:rPr>
              <a:t>Основание для разработки нормативных актов и планирование нормотворческой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8772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539388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ОБЯЗАТЕЛЬНЫХ ТРЕБОВАНИЙ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3839839"/>
            <a:ext cx="54360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         Кроме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изменений, Управлением по надзору в угольной промышленности Ростехнадзора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запланировано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начало разработки </a:t>
            </a:r>
            <a:r>
              <a:rPr lang="ru-RU" sz="1400" b="1" i="1" dirty="0"/>
              <a:t>пяти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 руководств по безопасности, включая </a:t>
            </a:r>
            <a:r>
              <a:rPr lang="ru-RU" sz="1400" b="1" i="1" dirty="0"/>
              <a:t>Методические рекомендации </a:t>
            </a:r>
            <a:r>
              <a:rPr lang="ru-RU" sz="1400" b="1" i="1" dirty="0" smtClean="0"/>
              <a:t>по: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противопожарной защите угольных шахт, </a:t>
            </a:r>
            <a:endParaRPr lang="ru-RU" sz="1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выбору рамных податливых крепей горных выработок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 обеспечению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локальной устойчивости уступов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и определения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параметров берм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выбору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способа и параметров разупрочнения кровли на выемочных участках, </a:t>
            </a:r>
            <a:endParaRPr lang="ru-RU" sz="1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аэрологическому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обеспечению угольных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шахт.</a:t>
            </a:r>
          </a:p>
          <a:p>
            <a:pPr algn="just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       Окончательные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редакции планируется представить на рассмотрение подсекцией «Угольная промышленность» НТС Ростехнадзора к IV кварталу 2020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года.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pPr/>
              <a:t>16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05429426"/>
              </p:ext>
            </p:extLst>
          </p:nvPr>
        </p:nvGraphicFramePr>
        <p:xfrm>
          <a:off x="4535996" y="2708920"/>
          <a:ext cx="4860032" cy="357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1196752"/>
            <a:ext cx="8856984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2011 года Ростехнадзором утверждены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58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новых нормативных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документов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области промышленного надзора на угольных предприятиях Российской Федерации, адаптированных к современным технологиям и техническим средствам. В плане нормотворчества на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2019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 –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разработка изменений в 6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нормативных правовых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актах.</a:t>
            </a:r>
            <a:endParaRPr lang="ru-RU" sz="1600" dirty="0">
              <a:ea typeface="Times New Roman"/>
              <a:cs typeface="Times New Roman"/>
            </a:endParaRPr>
          </a:p>
        </p:txBody>
      </p:sp>
      <p:grpSp>
        <p:nvGrpSpPr>
          <p:cNvPr id="16" name="Заголовок 3"/>
          <p:cNvGrpSpPr>
            <a:grpSpLocks noGrp="1"/>
          </p:cNvGrpSpPr>
          <p:nvPr/>
        </p:nvGrpSpPr>
        <p:grpSpPr>
          <a:xfrm>
            <a:off x="29066" y="56666"/>
            <a:ext cx="5616624" cy="664350"/>
            <a:chOff x="35496" y="44624"/>
            <a:chExt cx="9107488" cy="1189038"/>
          </a:xfrm>
        </p:grpSpPr>
        <p:grpSp>
          <p:nvGrpSpPr>
            <p:cNvPr id="20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21" name="Picture 19" descr="fsetan_emblema200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2" y="2273970"/>
            <a:ext cx="1100150" cy="15685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63294"/>
            <a:ext cx="2436642" cy="1375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86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57224" y="642918"/>
            <a:ext cx="77768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542804"/>
                </a:solidFill>
                <a:latin typeface="Arial Black" pitchFamily="34" charset="0"/>
              </a:rPr>
              <a:t>Основные меры, принятые на уровне законодательства и постановлений правительства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ru-RU" b="1" dirty="0">
              <a:solidFill>
                <a:srgbClr val="16355A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736"/>
            <a:ext cx="8136904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Наделение должностных лиц Ростехнадзора правом применения правом применения временного запрета и административного приостановления деятельности ОПО;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Установление режима постоянного государственного надзора на угольных шахтах;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административных штрафов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за нарушения требований промышленной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безопасности, условий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лицензий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для юридических, должностных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физических лиц;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Введение обязательного страхования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гражданской ответственности владельца опасного объекта за причинение вреда в результате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аварии, инцидента;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требования в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части создания на объектах ведения горных работ I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 II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класса опасности вспомогательных горноспасательных команд (ВГК);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Установление единых требований по функционированию Системы управления промышленной безопасностью и охраной труда;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Установление требования по согласованию годовых планов развития горных работ и мероприятий по обеспечению безопасности работ, связанных с пользованием недрами;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Установление административной и уголовной ответственности экспертов в области промышленной безопасности;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Установление института общественных инспекторов в области промышленной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Установление требования по функционированию дистанционного контроля (проект </a:t>
            </a:r>
            <a:r>
              <a:rPr lang="ru-RU" sz="1500" b="1" smtClean="0">
                <a:latin typeface="Times New Roman" pitchFamily="18" charset="0"/>
                <a:cs typeface="Times New Roman" pitchFamily="18" charset="0"/>
              </a:rPr>
              <a:t>на согласовании с ФОИВ).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3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Заголовок 3"/>
          <p:cNvGrpSpPr>
            <a:grpSpLocks noGrp="1"/>
          </p:cNvGrpSpPr>
          <p:nvPr/>
        </p:nvGrpSpPr>
        <p:grpSpPr>
          <a:xfrm>
            <a:off x="0" y="0"/>
            <a:ext cx="7763832" cy="1008112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pPr/>
              <a:t>17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16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360000"/>
            <a:ext cx="8028384" cy="62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ru-RU" sz="1700" b="1" dirty="0">
              <a:solidFill>
                <a:srgbClr val="16355A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1032" y="714357"/>
            <a:ext cx="8019440" cy="635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400"/>
              </a:spcAft>
            </a:pPr>
            <a:r>
              <a:rPr lang="ru-RU" sz="1600" b="1" dirty="0" smtClean="0">
                <a:solidFill>
                  <a:srgbClr val="542804"/>
                </a:solidFill>
                <a:latin typeface="Arial Black" pitchFamily="34" charset="0"/>
              </a:rPr>
              <a:t>Меры, направленные на технологическое развитие системы промышленной безопасности</a:t>
            </a:r>
          </a:p>
          <a:p>
            <a:pPr marL="285750" indent="-285750" algn="ctr">
              <a:spcAft>
                <a:spcPts val="400"/>
              </a:spcAft>
            </a:pPr>
            <a:endParaRPr lang="ru-RU" sz="1600" b="1" dirty="0" smtClean="0">
              <a:solidFill>
                <a:srgbClr val="542804"/>
              </a:solidFill>
              <a:latin typeface="Arial Black" pitchFamily="34" charset="0"/>
            </a:endParaRPr>
          </a:p>
          <a:p>
            <a:pPr marL="285750" indent="-285750" algn="just">
              <a:spcAft>
                <a:spcPts val="400"/>
              </a:spcAft>
            </a:pPr>
            <a:r>
              <a:rPr lang="ru-RU" sz="1400" b="1" dirty="0" smtClean="0">
                <a:solidFill>
                  <a:srgbClr val="16355A"/>
                </a:solidFill>
                <a:latin typeface="Arial Black" pitchFamily="34" charset="0"/>
              </a:rPr>
              <a:t>Установлены требования: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внедрению многофункциональных систем безопасности (МФСБ);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выбору и применению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способов и схем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проветривания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газоуправления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условиям для обязательного проведения дегазации;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обеспечению персонала индивидуальными газоанализаторами;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порядку контроля пылегазового режима и состояния пылевзрывобезопасности;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порядку организации и выполнению работ по локализации и ликвидации последствий аварии;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порядку проверки рудничного воздуха и предупреждению загазирований;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определению газообильности и установления категорий шахт по метану и/или диоксиду углерода;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применению электрооборудования;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порядку изоляции горных выработок и выработанных пространств;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порядку проведения прогноза горных ударов, внезапных выбросов и мероприятий по их предотвращению;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порядку расчёта, выбора конструкции и контроля надёжности анкерной крепи;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порядку прогнозирования рисков аварий и инцидентов и т.д.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Заголовок 3"/>
          <p:cNvGrpSpPr>
            <a:grpSpLocks noGrp="1"/>
          </p:cNvGrpSpPr>
          <p:nvPr/>
        </p:nvGrpSpPr>
        <p:grpSpPr>
          <a:xfrm>
            <a:off x="0" y="0"/>
            <a:ext cx="7763832" cy="1008112"/>
            <a:chOff x="35496" y="44624"/>
            <a:chExt cx="9107488" cy="1189038"/>
          </a:xfrm>
        </p:grpSpPr>
        <p:grpSp>
          <p:nvGrpSpPr>
            <p:cNvPr id="17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8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0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pPr/>
              <a:t>18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90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642918"/>
            <a:ext cx="850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542804"/>
                </a:solidFill>
                <a:latin typeface="Arial Black" panose="020B0A04020102020204" pitchFamily="34" charset="0"/>
                <a:ea typeface="Calibri"/>
              </a:rPr>
              <a:t>Общественный контроль за деятельностью организаций  </a:t>
            </a:r>
          </a:p>
          <a:p>
            <a:pPr algn="ctr"/>
            <a:r>
              <a:rPr lang="ru-RU" b="1" dirty="0" smtClean="0">
                <a:solidFill>
                  <a:srgbClr val="542804"/>
                </a:solidFill>
                <a:latin typeface="Arial Black" panose="020B0A04020102020204" pitchFamily="34" charset="0"/>
                <a:ea typeface="Calibri"/>
              </a:rPr>
              <a:t>на эксплуатируемых ОПО угольной промышленности</a:t>
            </a:r>
            <a:endParaRPr lang="ru-RU" b="1" dirty="0" smtClean="0">
              <a:solidFill>
                <a:srgbClr val="542804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pSp>
        <p:nvGrpSpPr>
          <p:cNvPr id="6" name="Заголовок 3"/>
          <p:cNvGrpSpPr>
            <a:grpSpLocks noGrp="1"/>
          </p:cNvGrpSpPr>
          <p:nvPr/>
        </p:nvGrpSpPr>
        <p:grpSpPr>
          <a:xfrm>
            <a:off x="0" y="0"/>
            <a:ext cx="7763832" cy="1008112"/>
            <a:chOff x="35496" y="44624"/>
            <a:chExt cx="9107488" cy="1189038"/>
          </a:xfrm>
        </p:grpSpPr>
        <p:grpSp>
          <p:nvGrpSpPr>
            <p:cNvPr id="7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8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9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0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Прямоугольник 13"/>
          <p:cNvSpPr/>
          <p:nvPr/>
        </p:nvSpPr>
        <p:spPr>
          <a:xfrm>
            <a:off x="0" y="1428736"/>
            <a:ext cx="9144000" cy="5212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Федеральный закон от 21.07.1997, № 116-ФЗ «О промышленной безопасности опасных производственных объектов» ,статья 16.2 часть 2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«Порядок привлечения общественных инспекторов в области промышленной безопасности Федеральной службой по экологическому, технологическому и атомному надзору к общественному контролю на ОПО угольной промышленности и квалификационные требования к указанным инспекторам»,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приказ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Ростехнадзора от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2.08.2017, № 293, рег. Минюстом 23.08.2017, № 47909.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«Положение о Комиссии Федеральной службы по экологическому, технологическому и атомному надзору в области промышленной безопасности и состав Комиссии»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приказ Ростехнадзора от 20.06.2018, № 268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Аттестованы десять общественных инспекторов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Росуглепрофа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в результате компьютерного тестирования и собеседования Подготовлен Перечень общественных инспекторов Федеральной службы по экологическому, технологическому и атомному надзору, утвержденный приказом Ростехнадзора от 13 декабря 2017 года № 540.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В качестве пилотного проекта организована работа по участию общественных инспекторов в проверках в отношении ОПО I класса опасности (подземные горные работы). В первом полугодии 2018 г. общественные инспекторы участвовали в контрольно-надзорных мероприятиях Сибирского управления Ростехнадзора. на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38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шахтах Кузбасса. В плане - привлечение общественных инспекторов к проверкам угольных разрезов и фабрик по переработке угля.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8572528" y="6365954"/>
            <a:ext cx="397132" cy="365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CA0AE-1147-4362-BE2C-F52B796ADF86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haroni" panose="02010803020104030203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8131" y="816708"/>
            <a:ext cx="878497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Опасные производственные объекты </a:t>
            </a:r>
          </a:p>
          <a:p>
            <a:pPr marL="342900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угольной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промышленности</a:t>
            </a:r>
          </a:p>
        </p:txBody>
      </p:sp>
      <p:grpSp>
        <p:nvGrpSpPr>
          <p:cNvPr id="2" name="Заголовок 3"/>
          <p:cNvGrpSpPr>
            <a:grpSpLocks noGrp="1"/>
          </p:cNvGrpSpPr>
          <p:nvPr/>
        </p:nvGrpSpPr>
        <p:grpSpPr>
          <a:xfrm>
            <a:off x="107504" y="44624"/>
            <a:ext cx="8229600" cy="1143000"/>
            <a:chOff x="35496" y="44624"/>
            <a:chExt cx="9107488" cy="1189038"/>
          </a:xfrm>
        </p:grpSpPr>
        <p:grpSp>
          <p:nvGrpSpPr>
            <p:cNvPr id="3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4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1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2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5949" y="25599"/>
            <a:ext cx="369814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pPr/>
              <a:t>2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386314"/>
              </p:ext>
            </p:extLst>
          </p:nvPr>
        </p:nvGraphicFramePr>
        <p:xfrm>
          <a:off x="87348" y="1502564"/>
          <a:ext cx="6840760" cy="535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9700" y="16249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ru-RU" sz="2000" b="1" u="sng" smtClean="0">
                <a:solidFill>
                  <a:srgbClr val="B4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объектам:</a:t>
            </a:r>
            <a:endParaRPr lang="ru-RU" sz="2000" b="1" u="sng" dirty="0">
              <a:solidFill>
                <a:srgbClr val="B4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637863"/>
              </p:ext>
            </p:extLst>
          </p:nvPr>
        </p:nvGraphicFramePr>
        <p:xfrm>
          <a:off x="4690619" y="2204864"/>
          <a:ext cx="438879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340180" y="16249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ru-RU" sz="2000" b="1" u="sng" dirty="0" smtClean="0">
                <a:solidFill>
                  <a:srgbClr val="B4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классам опасности:</a:t>
            </a:r>
            <a:endParaRPr lang="ru-RU" sz="2000" b="1" u="sng" dirty="0">
              <a:solidFill>
                <a:srgbClr val="B4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04352" y="2853060"/>
            <a:ext cx="216024" cy="2160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49185" y="279179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гольные шахты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04352" y="3166859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056276" y="3116280"/>
            <a:ext cx="247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гольные разрезы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04352" y="3536846"/>
            <a:ext cx="216024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020376" y="346048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бъекты переработки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обогащения угля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93581" y="4146105"/>
            <a:ext cx="2327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шахта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опасности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62323" y="40845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>
          <a:xfrm>
            <a:off x="0" y="44624"/>
            <a:ext cx="7763832" cy="1008112"/>
            <a:chOff x="35496" y="44624"/>
            <a:chExt cx="9107488" cy="1189038"/>
          </a:xfrm>
        </p:grpSpPr>
        <p:grpSp>
          <p:nvGrpSpPr>
            <p:cNvPr id="3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4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11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2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" name="Прямоугольник 5"/>
          <p:cNvSpPr/>
          <p:nvPr/>
        </p:nvSpPr>
        <p:spPr>
          <a:xfrm>
            <a:off x="0" y="714356"/>
            <a:ext cx="85010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совет при Ростехнадзоре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902" name="Picture 6" descr="http://www.atomic-energy.ru/files/styles/center/public/images/2017/09/21751693_1904625106467306_519843885453529134_n1.jpg?itok=lk87wvm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00174"/>
            <a:ext cx="4500562" cy="2987039"/>
          </a:xfrm>
          <a:prstGeom prst="rect">
            <a:avLst/>
          </a:prstGeom>
          <a:noFill/>
        </p:spPr>
      </p:pic>
      <p:sp>
        <p:nvSpPr>
          <p:cNvPr id="19" name="Номер слайда 1"/>
          <p:cNvSpPr txBox="1">
            <a:spLocks/>
          </p:cNvSpPr>
          <p:nvPr/>
        </p:nvSpPr>
        <p:spPr>
          <a:xfrm>
            <a:off x="8572528" y="6365954"/>
            <a:ext cx="397132" cy="365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CA0AE-1147-4362-BE2C-F52B796ADF86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haroni" panose="02010803020104030203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8674" name="Picture 2" descr="C:\Users\S.MYASNIKOV\Pictures\Шахта\os_rst_2015_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4643438" cy="307181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194816" y="4658433"/>
            <a:ext cx="7397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всего проведено 5 заседаний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393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совет является постоянно действующим совещательно-консультативным органом общественного контроля, решения которого носят рекомендательный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17210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www.btpnadzor.ru/sites/default/files/styles/200x/public/obl_btp_92016_0.jpg?itok=e7mzVWu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195">
            <a:off x="7176063" y="851343"/>
            <a:ext cx="1905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6" name="Picture 2" descr="https://files.books.ru/pic/4769001-4770000/4769591/00476959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14290"/>
            <a:ext cx="2062250" cy="2800319"/>
          </a:xfrm>
          <a:prstGeom prst="rect">
            <a:avLst/>
          </a:prstGeom>
          <a:noFill/>
        </p:spPr>
      </p:pic>
      <p:pic>
        <p:nvPicPr>
          <p:cNvPr id="82948" name="Picture 4" descr="https://shop.safety.ru/image/cache/00000007369_0-550x7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06946">
            <a:off x="4757400" y="92214"/>
            <a:ext cx="2238386" cy="2991298"/>
          </a:xfrm>
          <a:prstGeom prst="rect">
            <a:avLst/>
          </a:prstGeom>
          <a:noFill/>
        </p:spPr>
      </p:pic>
      <p:grpSp>
        <p:nvGrpSpPr>
          <p:cNvPr id="11" name="Заголовок 3"/>
          <p:cNvGrpSpPr>
            <a:grpSpLocks noGrp="1"/>
          </p:cNvGrpSpPr>
          <p:nvPr/>
        </p:nvGrpSpPr>
        <p:grpSpPr>
          <a:xfrm>
            <a:off x="0" y="44624"/>
            <a:ext cx="7763832" cy="1008112"/>
            <a:chOff x="35496" y="44624"/>
            <a:chExt cx="9107488" cy="1189038"/>
          </a:xfrm>
        </p:grpSpPr>
        <p:grpSp>
          <p:nvGrpSpPr>
            <p:cNvPr id="12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3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5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" name="Номер слайда 1"/>
          <p:cNvSpPr txBox="1">
            <a:spLocks/>
          </p:cNvSpPr>
          <p:nvPr/>
        </p:nvSpPr>
        <p:spPr>
          <a:xfrm>
            <a:off x="8572528" y="6365954"/>
            <a:ext cx="397132" cy="365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CA0AE-1147-4362-BE2C-F52B796ADF86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haroni" panose="02010803020104030203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3" name="Picture 19" descr="fsetan_emblema20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44"/>
            <a:ext cx="501073" cy="5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 descr="https://www.btpnadzor.ru/add/img/shield_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43314"/>
            <a:ext cx="436160" cy="487811"/>
          </a:xfrm>
          <a:prstGeom prst="rect">
            <a:avLst/>
          </a:prstGeom>
          <a:noFill/>
        </p:spPr>
      </p:pic>
      <p:pic>
        <p:nvPicPr>
          <p:cNvPr id="82956" name="Picture 12" descr="https://www.btpnadzor.ru/sites/default/files/logo_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928670"/>
            <a:ext cx="4057642" cy="936379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000100" y="642918"/>
            <a:ext cx="362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Научно-производственный журнал</a:t>
            </a:r>
            <a:endParaRPr lang="ru-RU" dirty="0"/>
          </a:p>
        </p:txBody>
      </p:sp>
      <p:pic>
        <p:nvPicPr>
          <p:cNvPr id="82958" name="Picture 14" descr="https://www.btpnadzor.ru/sites/default/files/styles/330x/public/btp_1963-08.jpg?itok=Af-XQfS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3286124"/>
            <a:ext cx="2329015" cy="3119468"/>
          </a:xfrm>
          <a:prstGeom prst="rect">
            <a:avLst/>
          </a:prstGeom>
          <a:noFill/>
        </p:spPr>
      </p:pic>
      <p:pic>
        <p:nvPicPr>
          <p:cNvPr id="30" name="Picture 6" descr="&amp;Kcy;&amp;acy;&amp;rcy;&amp;tcy;&amp;icy;&amp;ncy;&amp;kcy;&amp;icy; &amp;pcy;&amp;ocy; &amp;zcy;&amp;acy;&amp;pcy;&amp;rcy;&amp;ocy;&amp;scy;&amp;ucy; &amp;icy;&amp;ncy;&amp;fcy;&amp;ocy;&amp;rcy;&amp;mcy;&amp;acy;&amp;tscy;&amp;icy;&amp;ocy;&amp;ncy;&amp;ncy;&amp;ycy;&amp;jcy; &amp;bcy;&amp;yucy;&amp;lcy;&amp;lcy;&amp;iecy;&amp;tcy;&amp;iecy;&amp;ncy;&amp;softcy; &amp;rcy;&amp;ocy;&amp;scy;&amp;tcy;&amp;iecy;&amp;khcy;&amp;ncy;&amp;acy;&amp;dcy;&amp;zcy;&amp;ocy;&amp;rcy;&amp;acy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98"/>
            <a:ext cx="1398750" cy="19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071546"/>
            <a:ext cx="64293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Основан в 1932 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Учредители: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Федеральная служба по экологическому, технологическому и атомному надзору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Закрытое акционерное общество «Научно-технический центр исследований проблем промышленной безопасности»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8728" y="5000636"/>
            <a:ext cx="4929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Информационный бюллетень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контрольно-надзорной деятельности за год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технических расследований авариях и несчастных случаев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solidFill>
                  <a:srgbClr val="54280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 </a:t>
            </a:r>
            <a:r>
              <a:rPr lang="ru-RU" sz="1800" b="1" u="sng" dirty="0">
                <a:solidFill>
                  <a:srgbClr val="54280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несчастных случаев со смертельным исходом</a:t>
            </a:r>
            <a:r>
              <a:rPr lang="ru-RU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профессиям </a:t>
            </a:r>
            <a:r>
              <a:rPr lang="ru-RU" sz="1800" b="1" u="sng" dirty="0">
                <a:solidFill>
                  <a:srgbClr val="54280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период с 2014 года по 2019 год</a:t>
            </a:r>
            <a:r>
              <a:rPr lang="ru-RU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719575" y="1363934"/>
          <a:ext cx="7704850" cy="4997405"/>
        </p:xfrm>
        <a:graphic>
          <a:graphicData uri="http://schemas.openxmlformats.org/drawingml/2006/table">
            <a:tbl>
              <a:tblPr firstRow="1" firstCol="1" bandRow="1"/>
              <a:tblGrid>
                <a:gridCol w="513309"/>
                <a:gridCol w="2764328"/>
                <a:gridCol w="513960"/>
                <a:gridCol w="513960"/>
                <a:gridCol w="513960"/>
                <a:gridCol w="513960"/>
                <a:gridCol w="513960"/>
                <a:gridCol w="606343"/>
                <a:gridCol w="606343"/>
                <a:gridCol w="644727"/>
              </a:tblGrid>
              <a:tr h="4384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9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900" b="1" baseline="30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Электрослесарь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МГВМ 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(машинист горно-выемочных машин)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ИТР 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(директор, нач. и мех. участка, горный мастер)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Проходчик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ГРОЗ </a:t>
                      </a: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(горнорабочий очистного забоя)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ГРП </a:t>
                      </a: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(горнорабочий подземный)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Пом. машиниста экскаватора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Машинист экскаватора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(ГРОЗ, МГВМ, ГРП, проходчика)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16096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Машинист буровой установки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Водитель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Машинист подземных установок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Горномонтажник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Электрогазосварщик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Машинист электровоза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Машиниста бульдозера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 ОТК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Выгрузчик породы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Аппаратчик углеобогащения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1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85" marR="51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435868" y="6264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* </a:t>
            </a:r>
            <a:r>
              <a:rPr lang="ru-RU" altLang="ru-RU" sz="1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учета аварии на шахте </a:t>
            </a:r>
            <a:r>
              <a:rPr lang="ru-RU" altLang="ru-RU" sz="10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Северная</a:t>
            </a:r>
            <a:r>
              <a:rPr lang="ru-RU" altLang="ru-RU" sz="10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1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АО </a:t>
            </a:r>
            <a:r>
              <a:rPr lang="ru-RU" altLang="ru-RU" sz="10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Воркутауголь</a:t>
            </a:r>
            <a:r>
              <a:rPr lang="ru-RU" altLang="ru-RU" sz="10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1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36 смертельно травмированными</a:t>
            </a:r>
            <a:endParaRPr lang="ru-RU" alt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86936" y="6361339"/>
            <a:ext cx="442392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22</a:t>
            </a:fld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несчастных случаев со смертельным исходом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возрасту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период с 2014 года по 2019 год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416051"/>
          <a:ext cx="8208917" cy="4099598"/>
        </p:xfrm>
        <a:graphic>
          <a:graphicData uri="http://schemas.openxmlformats.org/drawingml/2006/table">
            <a:tbl>
              <a:tblPr firstRow="1" firstCol="1" bandRow="1"/>
              <a:tblGrid>
                <a:gridCol w="617884"/>
                <a:gridCol w="2312967"/>
                <a:gridCol w="617884"/>
                <a:gridCol w="617884"/>
                <a:gridCol w="618628"/>
                <a:gridCol w="618628"/>
                <a:gridCol w="617884"/>
                <a:gridCol w="618628"/>
                <a:gridCol w="618628"/>
                <a:gridCol w="949902"/>
              </a:tblGrid>
              <a:tr h="5871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3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20 - 24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25 -29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30 - 34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</a:tr>
              <a:tr h="27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35 - 39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</a:tr>
              <a:tr h="27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40 - 44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</a:tr>
              <a:tr h="27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45 - 49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</a:tr>
              <a:tr h="27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55 - 59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0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и более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07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5" y="6356350"/>
            <a:ext cx="432053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rgbClr val="542804"/>
                </a:solidFill>
                <a:cs typeface="Times New Roman" panose="02020603050405020304" pitchFamily="18" charset="0"/>
              </a:rPr>
              <a:pPr/>
              <a:t>23</a:t>
            </a:fld>
            <a:endParaRPr lang="ru-RU" b="1" dirty="0">
              <a:solidFill>
                <a:srgbClr val="54280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54280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 </a:t>
            </a:r>
            <a:r>
              <a:rPr lang="ru-RU" sz="2000" b="1" u="sng" dirty="0">
                <a:solidFill>
                  <a:srgbClr val="54280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несчастных</a:t>
            </a:r>
            <a:r>
              <a:rPr lang="ru-RU" sz="1800" b="1" u="sng" dirty="0">
                <a:solidFill>
                  <a:srgbClr val="54280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случаев со смертельным исходом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месяцам </a:t>
            </a:r>
            <a:r>
              <a:rPr lang="ru-RU" sz="1800" b="1" u="sng" dirty="0">
                <a:solidFill>
                  <a:srgbClr val="54280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период с 2014 года по 2019 год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39470" y="1759998"/>
          <a:ext cx="7465060" cy="4206367"/>
        </p:xfrm>
        <a:graphic>
          <a:graphicData uri="http://schemas.openxmlformats.org/drawingml/2006/table">
            <a:tbl>
              <a:tblPr firstRow="1" firstCol="1" bandRow="1"/>
              <a:tblGrid>
                <a:gridCol w="552450"/>
                <a:gridCol w="1957705"/>
                <a:gridCol w="553085"/>
                <a:gridCol w="553085"/>
                <a:gridCol w="553085"/>
                <a:gridCol w="553085"/>
                <a:gridCol w="553085"/>
                <a:gridCol w="732790"/>
                <a:gridCol w="732790"/>
                <a:gridCol w="723900"/>
              </a:tblGrid>
              <a:tr h="5321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84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b="1" baseline="30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04530" y="6356350"/>
            <a:ext cx="443934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24</a:t>
            </a:fld>
            <a:endParaRPr lang="ru-RU" sz="16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032788"/>
            <a:ext cx="20986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ru-RU" sz="10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учета показателей за 2019 г.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 несчастных случаев со смертельным исходом</a:t>
            </a:r>
            <a:r>
              <a:rPr lang="ru-RU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времени суток </a:t>
            </a: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период с 2014 года по 2019 год</a:t>
            </a:r>
            <a:r>
              <a:rPr lang="ru-RU" sz="11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838919"/>
              </p:ext>
            </p:extLst>
          </p:nvPr>
        </p:nvGraphicFramePr>
        <p:xfrm>
          <a:off x="1024572" y="1844824"/>
          <a:ext cx="7435860" cy="3816427"/>
        </p:xfrm>
        <a:graphic>
          <a:graphicData uri="http://schemas.openxmlformats.org/drawingml/2006/table">
            <a:tbl>
              <a:tblPr firstRow="1" firstCol="1" bandRow="1"/>
              <a:tblGrid>
                <a:gridCol w="565692"/>
                <a:gridCol w="1957961"/>
                <a:gridCol w="566358"/>
                <a:gridCol w="566358"/>
                <a:gridCol w="566358"/>
                <a:gridCol w="566358"/>
                <a:gridCol w="566358"/>
                <a:gridCol w="660862"/>
                <a:gridCol w="660862"/>
                <a:gridCol w="758693"/>
              </a:tblGrid>
              <a:tr h="6297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суток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73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00.00 – 03.00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0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03.00 – 06.00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90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06.00 – 09.00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0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09.00 – 12.00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</a:tr>
              <a:tr h="290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 – 15.00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A7"/>
                    </a:solidFill>
                  </a:tcPr>
                </a:tc>
              </a:tr>
              <a:tr h="290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15.00 – 18.00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0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18.00 – 21.00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0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21.00 – 24.00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03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25</a:t>
            </a:fld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35" y="2328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резонансных аварий </a:t>
            </a:r>
            <a:r>
              <a:rPr 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временам года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0397"/>
            <a:ext cx="8229600" cy="4929411"/>
          </a:xfrm>
        </p:spPr>
        <p:txBody>
          <a:bodyPr>
            <a:normAutofit fontScale="4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3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3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3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3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3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26</a:t>
            </a:fld>
            <a:endParaRPr 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93148"/>
              </p:ext>
            </p:extLst>
          </p:nvPr>
        </p:nvGraphicFramePr>
        <p:xfrm>
          <a:off x="1084782" y="1751207"/>
          <a:ext cx="7380822" cy="3235706"/>
        </p:xfrm>
        <a:graphic>
          <a:graphicData uri="http://schemas.openxmlformats.org/drawingml/2006/table">
            <a:tbl>
              <a:tblPr firstRow="1" firstCol="1" bandRow="1"/>
              <a:tblGrid>
                <a:gridCol w="2912659"/>
                <a:gridCol w="2329963"/>
                <a:gridCol w="2138200"/>
              </a:tblGrid>
              <a:tr h="391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Шахта Есаульская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февраля 2005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Зима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Шахта Воркутинская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февраля 2013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Шахта Северная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февраля 2016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Шахта Ульяновская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марта 2007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Шахта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Тайжина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апреля 2004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Шахта Распадская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мая 2010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Шахта Юбилейная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мая 2007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Шахта Комсомольская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июня 2007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65567" y="5359083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резонансные аварии произошли в I-ой половине года  (87,5 % в период зима - весна).</a:t>
            </a:r>
          </a:p>
        </p:txBody>
      </p:sp>
    </p:spTree>
    <p:extLst>
      <p:ext uri="{BB962C8B-B14F-4D97-AF65-F5344CB8AC3E}">
        <p14:creationId xmlns:p14="http://schemas.microsoft.com/office/powerpoint/2010/main" val="24431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363272" cy="3052936"/>
          </a:xfrm>
        </p:spPr>
        <p:txBody>
          <a:bodyPr/>
          <a:lstStyle/>
          <a:p>
            <a:pPr marL="0" indent="0" algn="ctr">
              <a:buNone/>
            </a:pPr>
            <a:endParaRPr lang="ru-RU" u="sng" dirty="0" smtClean="0">
              <a:solidFill>
                <a:srgbClr val="0000FF"/>
              </a:solidFill>
              <a:latin typeface="Times New Roman"/>
              <a:ea typeface="Times New Roman"/>
              <a:hlinkClick r:id="rId3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6000" dirty="0" smtClean="0"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u-RU" sz="7200" b="1" dirty="0" smtClean="0">
                <a:latin typeface="Times New Roman"/>
                <a:ea typeface="Times New Roman"/>
                <a:cs typeface="Times New Roman"/>
              </a:rPr>
              <a:t>ugol@gosnadzor.ru</a:t>
            </a:r>
            <a:r>
              <a:rPr lang="ru-RU" sz="6000" dirty="0" smtClean="0">
                <a:latin typeface="Times New Roman"/>
                <a:ea typeface="Times New Roman"/>
                <a:cs typeface="Times New Roman"/>
              </a:rPr>
              <a:t>             </a:t>
            </a:r>
            <a:endParaRPr lang="ru-RU" sz="88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27</a:t>
            </a:fld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S.MYASNIKOV\Pictures\Шахта\807b6cd4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1219">
            <a:off x="5582212" y="1089586"/>
            <a:ext cx="3048000" cy="4572000"/>
          </a:xfrm>
          <a:prstGeom prst="rect">
            <a:avLst/>
          </a:prstGeom>
          <a:noFill/>
        </p:spPr>
      </p:pic>
      <p:pic>
        <p:nvPicPr>
          <p:cNvPr id="27651" name="Picture 3" descr="C:\Users\S.MYASNIKOV\Pictures\Шахта\wpid-4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97384">
            <a:off x="418511" y="1463262"/>
            <a:ext cx="2611320" cy="39241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28834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СПАСИБО ЗА ВНИМАНИЕ, БЕЗОПАСНОЙ РАБОТЫ!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6" name="Заголовок 3"/>
          <p:cNvGrpSpPr>
            <a:grpSpLocks noGrp="1"/>
          </p:cNvGrpSpPr>
          <p:nvPr/>
        </p:nvGrpSpPr>
        <p:grpSpPr>
          <a:xfrm>
            <a:off x="0" y="44624"/>
            <a:ext cx="7763832" cy="1008112"/>
            <a:chOff x="35496" y="44624"/>
            <a:chExt cx="9107488" cy="1189038"/>
          </a:xfrm>
        </p:grpSpPr>
        <p:grpSp>
          <p:nvGrpSpPr>
            <p:cNvPr id="7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8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9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0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7650" name="Picture 2" descr="C:\Users\S.MYASNIKOV\Pictures\Шахта\2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00042"/>
            <a:ext cx="3514216" cy="4685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79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377" y="479558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542804"/>
                </a:solidFill>
                <a:latin typeface="Arial Black" panose="020B0A04020102020204" pitchFamily="34" charset="0"/>
              </a:rPr>
              <a:t>Добыча, количество аварий, смертельных несчастных случаев, удельный травматизм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A0AE-1147-4362-BE2C-F52B796ADF8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544275" y="6286520"/>
            <a:ext cx="369814" cy="365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pPr/>
              <a:t>3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grpSp>
        <p:nvGrpSpPr>
          <p:cNvPr id="6" name="Заголовок 3"/>
          <p:cNvGrpSpPr>
            <a:grpSpLocks noGrp="1"/>
          </p:cNvGrpSpPr>
          <p:nvPr/>
        </p:nvGrpSpPr>
        <p:grpSpPr>
          <a:xfrm>
            <a:off x="0" y="90214"/>
            <a:ext cx="82296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572867"/>
              </p:ext>
            </p:extLst>
          </p:nvPr>
        </p:nvGraphicFramePr>
        <p:xfrm>
          <a:off x="723734" y="1484777"/>
          <a:ext cx="7820540" cy="4984307"/>
        </p:xfrm>
        <a:graphic>
          <a:graphicData uri="http://schemas.openxmlformats.org/drawingml/2006/table">
            <a:tbl>
              <a:tblPr/>
              <a:tblGrid>
                <a:gridCol w="448822"/>
                <a:gridCol w="580321"/>
                <a:gridCol w="617328"/>
                <a:gridCol w="558273"/>
                <a:gridCol w="537013"/>
                <a:gridCol w="425201"/>
                <a:gridCol w="467721"/>
                <a:gridCol w="503941"/>
                <a:gridCol w="500004"/>
                <a:gridCol w="448822"/>
                <a:gridCol w="448822"/>
                <a:gridCol w="506304"/>
                <a:gridCol w="596855"/>
                <a:gridCol w="571658"/>
                <a:gridCol w="609455"/>
              </a:tblGrid>
              <a:tr h="728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Добыча угля,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млн. 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Аварии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Смертельно травмированных, чел.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Удельный см. травматизм, чел. / млн. 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ПГР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ПГР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ТКП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ПГР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ТКП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ПГР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103,2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181,3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191,7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294,1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111,1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316,0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204,1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1,937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45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319,47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105,28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214,19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301,79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108,41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193,38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323,18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102,72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220,45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1,188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337,4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100,99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234,41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355,2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112,91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242,26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352,01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252,9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373,4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103,7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269,7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385,7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281,1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408,9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304,4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439,3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330,98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2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9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9024" y="588890"/>
            <a:ext cx="878497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>
              <a:spcBef>
                <a:spcPts val="0"/>
              </a:spcBef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Динамика добычи, аварийности и травматизма </a:t>
            </a:r>
          </a:p>
          <a:p>
            <a:pPr marL="342900">
              <a:spcBef>
                <a:spcPts val="0"/>
              </a:spcBef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со смертельным исходом в угольной промышленности</a:t>
            </a:r>
          </a:p>
        </p:txBody>
      </p:sp>
      <p:grpSp>
        <p:nvGrpSpPr>
          <p:cNvPr id="2" name="Заголовок 3"/>
          <p:cNvGrpSpPr>
            <a:grpSpLocks noGrp="1"/>
          </p:cNvGrpSpPr>
          <p:nvPr/>
        </p:nvGrpSpPr>
        <p:grpSpPr>
          <a:xfrm>
            <a:off x="0" y="44624"/>
            <a:ext cx="7763832" cy="1008112"/>
            <a:chOff x="35496" y="44624"/>
            <a:chExt cx="9107488" cy="1189038"/>
          </a:xfrm>
        </p:grpSpPr>
        <p:grpSp>
          <p:nvGrpSpPr>
            <p:cNvPr id="3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31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32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4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9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" name="Номер слайда 1"/>
          <p:cNvSpPr txBox="1">
            <a:spLocks/>
          </p:cNvSpPr>
          <p:nvPr/>
        </p:nvSpPr>
        <p:spPr>
          <a:xfrm>
            <a:off x="8572528" y="6365954"/>
            <a:ext cx="397132" cy="365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CA0AE-1147-4362-BE2C-F52B796ADF86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haroni" panose="02010803020104030203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haroni" panose="02010803020104030203" pitchFamily="2" charset="-79"/>
            </a:endParaRPr>
          </a:p>
        </p:txBody>
      </p:sp>
      <p:graphicFrame>
        <p:nvGraphicFramePr>
          <p:cNvPr id="1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465953"/>
              </p:ext>
            </p:extLst>
          </p:nvPr>
        </p:nvGraphicFramePr>
        <p:xfrm>
          <a:off x="-252536" y="644747"/>
          <a:ext cx="9689856" cy="638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06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89836" y="618117"/>
            <a:ext cx="6817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Классификация аварий, произошедших </a:t>
            </a:r>
            <a:endParaRPr lang="ru-RU" b="1" u="sng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2013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–  2018 гг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572528" y="6365954"/>
            <a:ext cx="397132" cy="365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CA0AE-1147-4362-BE2C-F52B796ADF86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haroni" panose="02010803020104030203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haroni" panose="02010803020104030203" pitchFamily="2" charset="-79"/>
            </a:endParaRPr>
          </a:p>
        </p:txBody>
      </p:sp>
      <p:grpSp>
        <p:nvGrpSpPr>
          <p:cNvPr id="2" name="Заголовок 3"/>
          <p:cNvGrpSpPr>
            <a:grpSpLocks noGrp="1"/>
          </p:cNvGrpSpPr>
          <p:nvPr/>
        </p:nvGrpSpPr>
        <p:grpSpPr>
          <a:xfrm>
            <a:off x="0" y="44624"/>
            <a:ext cx="7763832" cy="1008112"/>
            <a:chOff x="35496" y="44624"/>
            <a:chExt cx="9107488" cy="1189038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5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0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Прямоугольник 13"/>
          <p:cNvSpPr/>
          <p:nvPr/>
        </p:nvSpPr>
        <p:spPr>
          <a:xfrm>
            <a:off x="883965" y="4886522"/>
            <a:ext cx="73157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причины аварий</a:t>
            </a:r>
            <a:endParaRPr lang="en-US" sz="1600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Игнорирование персоналом требований безопасности ведения работ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производственного процесса допускает наличие нарушений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Неэффективность системы управления промышленной безопасностью и охраной труда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Низкая культура безопасности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1221"/>
            <a:ext cx="8646132" cy="350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8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5471" y="692696"/>
            <a:ext cx="818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Количество выявляемых нарушений, административных</a:t>
            </a:r>
          </a:p>
          <a:p>
            <a:pPr algn="ctr"/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приостановок деятельности и значение удельного показателя смертельного травматизма за период </a:t>
            </a:r>
          </a:p>
          <a:p>
            <a:pPr algn="ctr"/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2009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2018  </a:t>
            </a:r>
            <a:r>
              <a:rPr lang="ru-RU" b="1" u="sng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г.г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ru-RU" b="1" u="sng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pPr/>
              <a:t>6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grpSp>
        <p:nvGrpSpPr>
          <p:cNvPr id="2" name="Заголовок 3"/>
          <p:cNvGrpSpPr>
            <a:grpSpLocks noGrp="1"/>
          </p:cNvGrpSpPr>
          <p:nvPr/>
        </p:nvGrpSpPr>
        <p:grpSpPr>
          <a:xfrm>
            <a:off x="0" y="44624"/>
            <a:ext cx="7763832" cy="1008112"/>
            <a:chOff x="35496" y="44624"/>
            <a:chExt cx="9107488" cy="1189038"/>
          </a:xfrm>
        </p:grpSpPr>
        <p:grpSp>
          <p:nvGrpSpPr>
            <p:cNvPr id="3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7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4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5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938328"/>
              </p:ext>
            </p:extLst>
          </p:nvPr>
        </p:nvGraphicFramePr>
        <p:xfrm>
          <a:off x="233928" y="1893025"/>
          <a:ext cx="8586544" cy="484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68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32" y="1706730"/>
            <a:ext cx="7663336" cy="34445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6" name="TextBox 5"/>
          <p:cNvSpPr txBox="1"/>
          <p:nvPr/>
        </p:nvSpPr>
        <p:spPr>
          <a:xfrm>
            <a:off x="2339752" y="553546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Долгосрочная программа развития угольной промышленности </a:t>
            </a:r>
            <a:r>
              <a:rPr lang="ru-RU" b="1" i="1" dirty="0" smtClean="0">
                <a:solidFill>
                  <a:srgbClr val="0070C0"/>
                </a:solidFill>
              </a:rPr>
              <a:t>России:  </a:t>
            </a:r>
            <a:r>
              <a:rPr lang="ru-RU" b="1" i="1" dirty="0" smtClean="0">
                <a:solidFill>
                  <a:srgbClr val="7E0000"/>
                </a:solidFill>
              </a:rPr>
              <a:t>0,05 в 2030 году</a:t>
            </a:r>
            <a:endParaRPr lang="ru-RU" b="1" dirty="0">
              <a:solidFill>
                <a:srgbClr val="7E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2518" y="692696"/>
            <a:ext cx="84459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Удельный показатель смертельного травматизма, чел./млн.т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8" name="Заголовок 3"/>
          <p:cNvGrpSpPr>
            <a:grpSpLocks noGrp="1"/>
          </p:cNvGrpSpPr>
          <p:nvPr/>
        </p:nvGrpSpPr>
        <p:grpSpPr>
          <a:xfrm>
            <a:off x="29066" y="56666"/>
            <a:ext cx="5616624" cy="664350"/>
            <a:chOff x="35496" y="44624"/>
            <a:chExt cx="9107488" cy="1189038"/>
          </a:xfrm>
        </p:grpSpPr>
        <p:grpSp>
          <p:nvGrpSpPr>
            <p:cNvPr id="9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10" name="Picture 19" descr="fsetan_emblema200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8120" y="6376243"/>
            <a:ext cx="298376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t>7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0685" y="11378"/>
            <a:ext cx="3678730" cy="28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cs typeface="Arial" charset="0"/>
              </a:rPr>
              <a:t>РОСТЕХНАДЗОР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827584" y="571480"/>
            <a:ext cx="8353425" cy="85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006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800" b="1" dirty="0">
                <a:solidFill>
                  <a:srgbClr val="542804"/>
                </a:solidFill>
                <a:latin typeface="Times New Roman" pitchFamily="18" charset="0"/>
              </a:rPr>
              <a:t>Динамика </a:t>
            </a:r>
            <a:r>
              <a:rPr lang="ru-RU" sz="1800" b="1" dirty="0" smtClean="0">
                <a:solidFill>
                  <a:srgbClr val="542804"/>
                </a:solidFill>
                <a:latin typeface="Times New Roman" pitchFamily="18" charset="0"/>
              </a:rPr>
              <a:t>взрывов газа и угольной пыли и смертельного травматизма                          в </a:t>
            </a:r>
            <a:r>
              <a:rPr lang="ru-RU" sz="1800" b="1" dirty="0">
                <a:solidFill>
                  <a:srgbClr val="542804"/>
                </a:solidFill>
                <a:latin typeface="Times New Roman" pitchFamily="18" charset="0"/>
              </a:rPr>
              <a:t>угольной промышленности </a:t>
            </a:r>
            <a:r>
              <a:rPr lang="ru-RU" sz="1800" b="1" dirty="0" smtClean="0">
                <a:solidFill>
                  <a:srgbClr val="542804"/>
                </a:solidFill>
                <a:latin typeface="Times New Roman" pitchFamily="18" charset="0"/>
              </a:rPr>
              <a:t>и линии полиномиального тренда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endParaRPr lang="ru-RU" sz="1400" b="1" i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1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490259"/>
              </p:ext>
            </p:extLst>
          </p:nvPr>
        </p:nvGraphicFramePr>
        <p:xfrm>
          <a:off x="251520" y="1261919"/>
          <a:ext cx="8166389" cy="538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0" y="44624"/>
            <a:ext cx="7763832" cy="1008112"/>
            <a:chOff x="35496" y="44624"/>
            <a:chExt cx="9107488" cy="1189038"/>
          </a:xfrm>
        </p:grpSpPr>
        <p:grpSp>
          <p:nvGrpSpPr>
            <p:cNvPr id="5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pPr/>
              <a:t>8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11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8287" y="549841"/>
            <a:ext cx="848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542804"/>
                </a:solidFill>
                <a:latin typeface="Arial Black" pitchFamily="34" charset="0"/>
              </a:rPr>
              <a:t>Основные виды выявленных</a:t>
            </a:r>
          </a:p>
          <a:p>
            <a:pPr algn="ctr"/>
            <a:r>
              <a:rPr lang="ru-RU" b="1" u="sng" dirty="0" smtClean="0">
                <a:solidFill>
                  <a:srgbClr val="542804"/>
                </a:solidFill>
                <a:latin typeface="Arial Black" pitchFamily="34" charset="0"/>
              </a:rPr>
              <a:t>нарушений в 2018 году</a:t>
            </a:r>
            <a:endParaRPr lang="ru-RU" sz="1400" b="1" u="sng" dirty="0">
              <a:solidFill>
                <a:srgbClr val="542804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287" y="1559288"/>
            <a:ext cx="7848872" cy="244682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грузов и людей – 22 %;</a:t>
            </a:r>
          </a:p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электрооборудования – 17 %;</a:t>
            </a:r>
          </a:p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крепления горных выработок – 15 %;</a:t>
            </a:r>
          </a:p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противопожарной защиты  – 14 %;</a:t>
            </a:r>
          </a:p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производственного контроля – 3 %;</a:t>
            </a:r>
          </a:p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МФСБ  – 2 %;</a:t>
            </a:r>
          </a:p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газового и пылевого режима – 1 %;</a:t>
            </a:r>
          </a:p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(ведение проектной эксплуатационной документации, маркшейдерское обеспечение, состояние зданий и сооружений) – 26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1899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 подземных работах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019" y="4486970"/>
            <a:ext cx="7849988" cy="218521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горных машин, оборудования– 28 %;</a:t>
            </a:r>
          </a:p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эксплуатация электроустановок– 21 %;</a:t>
            </a:r>
          </a:p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МФСБ – 19 %;</a:t>
            </a:r>
          </a:p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проектных решений производства работ – 12 %;</a:t>
            </a:r>
          </a:p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буровзрывных работ – 8 %;</a:t>
            </a:r>
          </a:p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производственного контроля  – 3 %;</a:t>
            </a:r>
          </a:p>
          <a:p>
            <a:pPr marL="285750" indent="-285750">
              <a:buClr>
                <a:srgbClr val="258F4D"/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(ведение проектной, эксплуатационной документации, маркшейдерское обеспечение, состояние зданий и сооружений) – 9 %.</a:t>
            </a:r>
          </a:p>
        </p:txBody>
      </p:sp>
      <p:grpSp>
        <p:nvGrpSpPr>
          <p:cNvPr id="17" name="Заголовок 3"/>
          <p:cNvGrpSpPr>
            <a:grpSpLocks noGrp="1"/>
          </p:cNvGrpSpPr>
          <p:nvPr/>
        </p:nvGrpSpPr>
        <p:grpSpPr>
          <a:xfrm>
            <a:off x="5630" y="44624"/>
            <a:ext cx="7763832" cy="1008112"/>
            <a:chOff x="35496" y="44624"/>
            <a:chExt cx="9107488" cy="1189038"/>
          </a:xfrm>
        </p:grpSpPr>
        <p:grpSp>
          <p:nvGrpSpPr>
            <p:cNvPr id="1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9" name="Группа 35"/>
            <p:cNvGrpSpPr/>
            <p:nvPr/>
          </p:nvGrpSpPr>
          <p:grpSpPr>
            <a:xfrm>
              <a:off x="274564" y="44624"/>
              <a:ext cx="4315393" cy="1189038"/>
              <a:chOff x="274564" y="44624"/>
              <a:chExt cx="4315393" cy="1189038"/>
            </a:xfrm>
          </p:grpSpPr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274564" y="44624"/>
                <a:ext cx="4315393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159997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TextBox 24"/>
          <p:cNvSpPr txBox="1"/>
          <p:nvPr/>
        </p:nvSpPr>
        <p:spPr>
          <a:xfrm>
            <a:off x="395536" y="410838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 открытых работах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8487" y="6422122"/>
            <a:ext cx="43204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A9CA0AE-1147-4362-BE2C-F52B796ADF86}" type="slidenum">
              <a:rPr lang="ru-RU" sz="1600" b="1" smtClean="0">
                <a:solidFill>
                  <a:schemeClr val="tx1"/>
                </a:solidFill>
                <a:cs typeface="Aharoni" panose="02010803020104030203" pitchFamily="2" charset="-79"/>
              </a:rPr>
              <a:pPr/>
              <a:t>9</a:t>
            </a:fld>
            <a:endParaRPr lang="ru-RU" sz="16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67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9093</TotalTime>
  <Words>5837</Words>
  <Application>Microsoft Office PowerPoint</Application>
  <PresentationFormat>Экран (4:3)</PresentationFormat>
  <Paragraphs>1372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Aharoni</vt:lpstr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Добыча, количество аварий, смертельных несчастных случаев, удельный травматизм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Распределение  несчастных случаев со смертельным исходом  по профессиям за период с 2014 года по 2019 год </vt:lpstr>
      <vt:lpstr> Распределение  несчастных случаев со смертельным исходом  по возрасту за период с 2014 года по 2019 год </vt:lpstr>
      <vt:lpstr>  Распределение  несчастных случаев со смертельным исходом  по месяцам за период с 2014 года по 2019 год </vt:lpstr>
      <vt:lpstr>  Распределение  несчастных случаев со смертельным исходом по времени суток за период с 2014 года по 2019 год </vt:lpstr>
      <vt:lpstr>  Распределение резонансных аварий по временам года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Сологуб Юлия Васильевна</dc:creator>
  <cp:lastModifiedBy>Годорожа Анна Петровна</cp:lastModifiedBy>
  <cp:revision>506</cp:revision>
  <cp:lastPrinted>2019-03-18T09:48:02Z</cp:lastPrinted>
  <dcterms:created xsi:type="dcterms:W3CDTF">2017-01-25T08:40:00Z</dcterms:created>
  <dcterms:modified xsi:type="dcterms:W3CDTF">2019-03-18T09:58:17Z</dcterms:modified>
</cp:coreProperties>
</file>